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9" r:id="rId3"/>
    <p:sldId id="258" r:id="rId4"/>
    <p:sldId id="257" r:id="rId5"/>
    <p:sldId id="260" r:id="rId6"/>
    <p:sldId id="261" r:id="rId7"/>
    <p:sldId id="262" r:id="rId8"/>
    <p:sldId id="265" r:id="rId9"/>
    <p:sldId id="266" r:id="rId10"/>
    <p:sldId id="267" r:id="rId11"/>
    <p:sldId id="268" r:id="rId12"/>
    <p:sldId id="271" r:id="rId13"/>
    <p:sldId id="270" r:id="rId14"/>
    <p:sldId id="272" r:id="rId15"/>
    <p:sldId id="263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7618"/>
    <p:restoredTop sz="96327"/>
  </p:normalViewPr>
  <p:slideViewPr>
    <p:cSldViewPr snapToGrid="0" snapToObjects="1">
      <p:cViewPr varScale="1">
        <p:scale>
          <a:sx n="116" d="100"/>
          <a:sy n="116" d="100"/>
        </p:scale>
        <p:origin x="192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9/27/22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9/27/22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9/27/22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9/27/22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9/27/22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9/27/22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 d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9/27/22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9/27/22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9/27/22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9/27/22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9/27/22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9/27/22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9/27/22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9/27/22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9/27/22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9/27/22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9/27/22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9/27/22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Vaccine_trial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23521D-9010-4140-97DC-6D63D989DCC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Metodologia</a:t>
            </a:r>
            <a:endParaRPr lang="en-US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F0E7E6D-EB07-694A-864B-0D002D045C7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Ricardo Primi – </a:t>
            </a:r>
            <a:r>
              <a:rPr lang="en-US" dirty="0" err="1"/>
              <a:t>Produção</a:t>
            </a:r>
            <a:r>
              <a:rPr lang="en-US" dirty="0"/>
              <a:t> de </a:t>
            </a:r>
            <a:r>
              <a:rPr lang="en-US" dirty="0" err="1"/>
              <a:t>textos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593469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0" name="AutoShape 4">
            <a:extLst>
              <a:ext uri="{FF2B5EF4-FFF2-40B4-BE49-F238E27FC236}">
                <a16:creationId xmlns:a16="http://schemas.microsoft.com/office/drawing/2014/main" id="{FEC15002-8A0F-5B44-8F84-44F8992277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48200" y="1447800"/>
            <a:ext cx="4648200" cy="2209800"/>
          </a:xfrm>
          <a:prstGeom prst="roundRect">
            <a:avLst>
              <a:gd name="adj" fmla="val 16667"/>
            </a:avLst>
          </a:prstGeom>
          <a:solidFill>
            <a:srgbClr val="C5E2FF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pt-BR" altLang="pt-BR" sz="1400">
                <a:latin typeface="Arial" panose="020B0604020202020204" pitchFamily="34" charset="0"/>
                <a:cs typeface="Arial" panose="020B0604020202020204" pitchFamily="34" charset="0"/>
              </a:rPr>
              <a:t>Variáveis de critério</a:t>
            </a:r>
          </a:p>
          <a:p>
            <a:pPr lvl="1"/>
            <a:r>
              <a:rPr lang="pt-BR" altLang="pt-BR" sz="1400">
                <a:latin typeface="Arial" panose="020B0604020202020204" pitchFamily="34" charset="0"/>
                <a:cs typeface="Arial" panose="020B0604020202020204" pitchFamily="34" charset="0"/>
              </a:rPr>
              <a:t>Rendimento acadêmico, desempenho </a:t>
            </a:r>
          </a:p>
          <a:p>
            <a:pPr lvl="1"/>
            <a:r>
              <a:rPr lang="pt-BR" altLang="pt-BR" sz="1400">
                <a:latin typeface="Arial" panose="020B0604020202020204" pitchFamily="34" charset="0"/>
                <a:cs typeface="Arial" panose="020B0604020202020204" pitchFamily="34" charset="0"/>
              </a:rPr>
              <a:t>em treino especializado, desempenho no trabalho,</a:t>
            </a:r>
          </a:p>
          <a:p>
            <a:pPr lvl="1"/>
            <a:r>
              <a:rPr lang="pt-BR" altLang="pt-BR" sz="1400">
                <a:latin typeface="Arial" panose="020B0604020202020204" pitchFamily="34" charset="0"/>
                <a:cs typeface="Arial" panose="020B0604020202020204" pitchFamily="34" charset="0"/>
              </a:rPr>
              <a:t>grupos constrastantes, avaliações </a:t>
            </a:r>
          </a:p>
          <a:p>
            <a:r>
              <a:rPr lang="pt-BR" altLang="pt-BR" sz="1400">
                <a:latin typeface="Arial" panose="020B0604020202020204" pitchFamily="34" charset="0"/>
                <a:cs typeface="Arial" panose="020B0604020202020204" pitchFamily="34" charset="0"/>
              </a:rPr>
              <a:t>Testes medindo o mesmo construto</a:t>
            </a:r>
          </a:p>
          <a:p>
            <a:r>
              <a:rPr lang="pt-BR" altLang="pt-BR" sz="1400">
                <a:latin typeface="Arial" panose="020B0604020202020204" pitchFamily="34" charset="0"/>
                <a:cs typeface="Arial" panose="020B0604020202020204" pitchFamily="34" charset="0"/>
              </a:rPr>
              <a:t>Teste medindo construtos relacionados</a:t>
            </a:r>
          </a:p>
          <a:p>
            <a:r>
              <a:rPr lang="pt-BR" altLang="pt-BR" sz="1400">
                <a:latin typeface="Arial" panose="020B0604020202020204" pitchFamily="34" charset="0"/>
                <a:cs typeface="Arial" panose="020B0604020202020204" pitchFamily="34" charset="0"/>
              </a:rPr>
              <a:t>Testes medindo construtos diferentes</a:t>
            </a:r>
          </a:p>
          <a:p>
            <a:r>
              <a:rPr lang="pt-BR" altLang="pt-BR" sz="1400">
                <a:latin typeface="Arial" panose="020B0604020202020204" pitchFamily="34" charset="0"/>
                <a:cs typeface="Arial" panose="020B0604020202020204" pitchFamily="34" charset="0"/>
              </a:rPr>
              <a:t>         </a:t>
            </a:r>
          </a:p>
          <a:p>
            <a:r>
              <a:rPr lang="pt-BR" altLang="pt-BR" sz="1400">
                <a:latin typeface="Arial" panose="020B0604020202020204" pitchFamily="34" charset="0"/>
                <a:cs typeface="Arial" panose="020B0604020202020204" pitchFamily="34" charset="0"/>
              </a:rPr>
              <a:t>Concorrente/Preditiva</a:t>
            </a:r>
          </a:p>
          <a:p>
            <a:r>
              <a:rPr lang="pt-BR" altLang="pt-BR" sz="1400">
                <a:latin typeface="Arial" panose="020B0604020202020204" pitchFamily="34" charset="0"/>
                <a:cs typeface="Arial" panose="020B0604020202020204" pitchFamily="34" charset="0"/>
              </a:rPr>
              <a:t>Convergente/Discriminante </a:t>
            </a:r>
          </a:p>
        </p:txBody>
      </p:sp>
      <p:sp>
        <p:nvSpPr>
          <p:cNvPr id="4102" name="Oval 6">
            <a:extLst>
              <a:ext uri="{FF2B5EF4-FFF2-40B4-BE49-F238E27FC236}">
                <a16:creationId xmlns:a16="http://schemas.microsoft.com/office/drawing/2014/main" id="{90EB43F3-7C7F-AE41-AAF6-DD9BAE9498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381000"/>
            <a:ext cx="3505200" cy="838200"/>
          </a:xfrm>
          <a:prstGeom prst="ellipse">
            <a:avLst/>
          </a:prstGeom>
          <a:solidFill>
            <a:schemeClr val="hlink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pt-BR" altLang="pt-BR" sz="1400" dirty="0">
                <a:latin typeface="Arial" panose="020B0604020202020204" pitchFamily="34" charset="0"/>
                <a:cs typeface="Arial" panose="020B0604020202020204" pitchFamily="34" charset="0"/>
              </a:rPr>
              <a:t>Evidências baseadas nas relações </a:t>
            </a:r>
          </a:p>
          <a:p>
            <a:pPr algn="ctr"/>
            <a:r>
              <a:rPr lang="pt-BR" altLang="pt-BR" sz="1400" dirty="0">
                <a:latin typeface="Arial" panose="020B0604020202020204" pitchFamily="34" charset="0"/>
                <a:cs typeface="Arial" panose="020B0604020202020204" pitchFamily="34" charset="0"/>
              </a:rPr>
              <a:t>com </a:t>
            </a:r>
            <a:r>
              <a:rPr lang="pt-BR" altLang="pt-BR" sz="1400" b="1" dirty="0">
                <a:latin typeface="Arial" panose="020B0604020202020204" pitchFamily="34" charset="0"/>
                <a:cs typeface="Arial" panose="020B0604020202020204" pitchFamily="34" charset="0"/>
              </a:rPr>
              <a:t>variáveis externas</a:t>
            </a:r>
          </a:p>
        </p:txBody>
      </p:sp>
      <p:sp>
        <p:nvSpPr>
          <p:cNvPr id="4101" name="AutoShape 5">
            <a:extLst>
              <a:ext uri="{FF2B5EF4-FFF2-40B4-BE49-F238E27FC236}">
                <a16:creationId xmlns:a16="http://schemas.microsoft.com/office/drawing/2014/main" id="{17D10211-AF4A-FD42-B811-9CB52A4564E5}"/>
              </a:ext>
            </a:extLst>
          </p:cNvPr>
          <p:cNvSpPr>
            <a:spLocks noChangeArrowheads="1"/>
          </p:cNvSpPr>
          <p:nvPr/>
        </p:nvSpPr>
        <p:spPr bwMode="auto">
          <a:xfrm rot="21073054">
            <a:off x="3651250" y="831850"/>
            <a:ext cx="3352800" cy="1143000"/>
          </a:xfrm>
          <a:custGeom>
            <a:avLst/>
            <a:gdLst>
              <a:gd name="G0" fmla="+- 708296 0 0"/>
              <a:gd name="G1" fmla="+- -5839998 0 0"/>
              <a:gd name="G2" fmla="+- 708296 0 -5839998"/>
              <a:gd name="G3" fmla="+- 10800 0 0"/>
              <a:gd name="G4" fmla="+- 0 0 708296"/>
              <a:gd name="T0" fmla="*/ 360 256 1"/>
              <a:gd name="T1" fmla="*/ 0 256 1"/>
              <a:gd name="G5" fmla="+- G2 T0 T1"/>
              <a:gd name="G6" fmla="?: G2 G2 G5"/>
              <a:gd name="G7" fmla="+- 0 0 G6"/>
              <a:gd name="G8" fmla="+- 9599 0 0"/>
              <a:gd name="G9" fmla="+- 0 0 -5839998"/>
              <a:gd name="G10" fmla="+- 9599 0 2700"/>
              <a:gd name="G11" fmla="cos G10 708296"/>
              <a:gd name="G12" fmla="sin G10 708296"/>
              <a:gd name="G13" fmla="cos 13500 708296"/>
              <a:gd name="G14" fmla="sin 13500 708296"/>
              <a:gd name="G15" fmla="+- G11 10800 0"/>
              <a:gd name="G16" fmla="+- G12 10800 0"/>
              <a:gd name="G17" fmla="+- G13 10800 0"/>
              <a:gd name="G18" fmla="+- G14 10800 0"/>
              <a:gd name="G19" fmla="*/ 9599 1 2"/>
              <a:gd name="G20" fmla="+- G19 5400 0"/>
              <a:gd name="G21" fmla="cos G20 708296"/>
              <a:gd name="G22" fmla="sin G20 708296"/>
              <a:gd name="G23" fmla="+- G21 10800 0"/>
              <a:gd name="G24" fmla="+- G12 G23 G22"/>
              <a:gd name="G25" fmla="+- G22 G23 G11"/>
              <a:gd name="G26" fmla="cos 10800 708296"/>
              <a:gd name="G27" fmla="sin 10800 708296"/>
              <a:gd name="G28" fmla="cos 9599 708296"/>
              <a:gd name="G29" fmla="sin 9599 708296"/>
              <a:gd name="G30" fmla="+- G26 10800 0"/>
              <a:gd name="G31" fmla="+- G27 10800 0"/>
              <a:gd name="G32" fmla="+- G28 10800 0"/>
              <a:gd name="G33" fmla="+- G29 10800 0"/>
              <a:gd name="G34" fmla="+- G19 5400 0"/>
              <a:gd name="G35" fmla="cos G34 -5839998"/>
              <a:gd name="G36" fmla="sin G34 -5839998"/>
              <a:gd name="G37" fmla="+/ -5839998 708296 2"/>
              <a:gd name="T2" fmla="*/ 180 256 1"/>
              <a:gd name="T3" fmla="*/ 0 256 1"/>
              <a:gd name="G38" fmla="+- G37 T2 T3"/>
              <a:gd name="G39" fmla="?: G2 G37 G38"/>
              <a:gd name="G40" fmla="cos 10800 G39"/>
              <a:gd name="G41" fmla="sin 10800 G39"/>
              <a:gd name="G42" fmla="cos 9599 G39"/>
              <a:gd name="G43" fmla="sin 9599 G39"/>
              <a:gd name="G44" fmla="+- G40 10800 0"/>
              <a:gd name="G45" fmla="+- G41 10800 0"/>
              <a:gd name="G46" fmla="+- G42 10800 0"/>
              <a:gd name="G47" fmla="+- G43 10800 0"/>
              <a:gd name="G48" fmla="+- G35 10800 0"/>
              <a:gd name="G49" fmla="+- G36 10800 0"/>
              <a:gd name="T4" fmla="*/ 19175 w 21600"/>
              <a:gd name="T5" fmla="*/ 3981 h 21600"/>
              <a:gd name="T6" fmla="*/ 10958 w 21600"/>
              <a:gd name="T7" fmla="*/ 601 h 21600"/>
              <a:gd name="T8" fmla="*/ 18243 w 21600"/>
              <a:gd name="T9" fmla="*/ 4739 h 21600"/>
              <a:gd name="T10" fmla="*/ 24060 w 21600"/>
              <a:gd name="T11" fmla="*/ 13331 h 21600"/>
              <a:gd name="T12" fmla="*/ 20200 w 21600"/>
              <a:gd name="T13" fmla="*/ 15955 h 21600"/>
              <a:gd name="T14" fmla="*/ 17576 w 21600"/>
              <a:gd name="T15" fmla="*/ 12093 h 21600"/>
              <a:gd name="T16" fmla="*/ 3163 w 21600"/>
              <a:gd name="T17" fmla="*/ 3163 h 21600"/>
              <a:gd name="T18" fmla="*/ 18437 w 21600"/>
              <a:gd name="T19" fmla="*/ 18437 h 21600"/>
            </a:gdLst>
            <a:ahLst/>
            <a:cxnLst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T16" t="T17" r="T18" b="T19"/>
            <a:pathLst>
              <a:path w="21600" h="21600">
                <a:moveTo>
                  <a:pt x="20228" y="12599"/>
                </a:moveTo>
                <a:cubicBezTo>
                  <a:pt x="20341" y="12006"/>
                  <a:pt x="20399" y="11404"/>
                  <a:pt x="20399" y="10800"/>
                </a:cubicBezTo>
                <a:cubicBezTo>
                  <a:pt x="20399" y="5556"/>
                  <a:pt x="16191" y="1283"/>
                  <a:pt x="10948" y="1202"/>
                </a:cubicBezTo>
                <a:lnTo>
                  <a:pt x="10967" y="1"/>
                </a:lnTo>
                <a:cubicBezTo>
                  <a:pt x="16866" y="92"/>
                  <a:pt x="21600" y="4900"/>
                  <a:pt x="21600" y="10800"/>
                </a:cubicBezTo>
                <a:cubicBezTo>
                  <a:pt x="21600" y="11479"/>
                  <a:pt x="21535" y="12157"/>
                  <a:pt x="21408" y="12825"/>
                </a:cubicBezTo>
                <a:lnTo>
                  <a:pt x="24060" y="13331"/>
                </a:lnTo>
                <a:lnTo>
                  <a:pt x="20200" y="15955"/>
                </a:lnTo>
                <a:lnTo>
                  <a:pt x="17576" y="12093"/>
                </a:lnTo>
                <a:lnTo>
                  <a:pt x="20228" y="12599"/>
                </a:lnTo>
                <a:close/>
              </a:path>
            </a:pathLst>
          </a:custGeom>
          <a:solidFill>
            <a:srgbClr val="00008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1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17" name="AutoShape 21">
            <a:extLst>
              <a:ext uri="{FF2B5EF4-FFF2-40B4-BE49-F238E27FC236}">
                <a16:creationId xmlns:a16="http://schemas.microsoft.com/office/drawing/2014/main" id="{4981EA3C-645C-D84B-B9FE-0D76444BDD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5562600"/>
            <a:ext cx="8839200" cy="304800"/>
          </a:xfrm>
          <a:prstGeom prst="leftRightArrow">
            <a:avLst>
              <a:gd name="adj1" fmla="val 50000"/>
              <a:gd name="adj2" fmla="val 580000"/>
            </a:avLst>
          </a:prstGeom>
          <a:solidFill>
            <a:srgbClr val="333399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1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28" name="Oval 32">
            <a:extLst>
              <a:ext uri="{FF2B5EF4-FFF2-40B4-BE49-F238E27FC236}">
                <a16:creationId xmlns:a16="http://schemas.microsoft.com/office/drawing/2014/main" id="{76A0373E-BF0B-2840-B53A-36CF5BACF6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33600" y="4800600"/>
            <a:ext cx="990600" cy="609600"/>
          </a:xfrm>
          <a:prstGeom prst="ellipse">
            <a:avLst/>
          </a:prstGeom>
          <a:solidFill>
            <a:schemeClr val="accent2"/>
          </a:solidFill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1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29" name="Oval 33">
            <a:extLst>
              <a:ext uri="{FF2B5EF4-FFF2-40B4-BE49-F238E27FC236}">
                <a16:creationId xmlns:a16="http://schemas.microsoft.com/office/drawing/2014/main" id="{B053EE20-82F6-7D4C-B72B-3AA2B6D656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09800" y="4800600"/>
            <a:ext cx="990600" cy="609600"/>
          </a:xfrm>
          <a:prstGeom prst="ellipse">
            <a:avLst/>
          </a:prstGeom>
          <a:solidFill>
            <a:srgbClr val="808080">
              <a:alpha val="60001"/>
            </a:srgbClr>
          </a:solidFill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1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30" name="Rectangle 34">
            <a:extLst>
              <a:ext uri="{FF2B5EF4-FFF2-40B4-BE49-F238E27FC236}">
                <a16:creationId xmlns:a16="http://schemas.microsoft.com/office/drawing/2014/main" id="{E0A00237-144B-1543-8C22-FE16DE21FC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1" y="4191000"/>
            <a:ext cx="3009157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pt-BR" altLang="pt-BR" sz="1400">
                <a:latin typeface="Arial" panose="020B0604020202020204" pitchFamily="34" charset="0"/>
                <a:cs typeface="Arial" panose="020B0604020202020204" pitchFamily="34" charset="0"/>
              </a:rPr>
              <a:t>Testes medindo o mesmo construto</a:t>
            </a:r>
            <a:endParaRPr lang="en-US" altLang="pt-BR" sz="1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31" name="Rectangle 35">
            <a:extLst>
              <a:ext uri="{FF2B5EF4-FFF2-40B4-BE49-F238E27FC236}">
                <a16:creationId xmlns:a16="http://schemas.microsoft.com/office/drawing/2014/main" id="{0528ACDE-7D4C-5148-A604-C409764D78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67601" y="4191000"/>
            <a:ext cx="3148619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pt-BR" altLang="pt-BR" sz="1400">
                <a:latin typeface="Arial" panose="020B0604020202020204" pitchFamily="34" charset="0"/>
                <a:cs typeface="Arial" panose="020B0604020202020204" pitchFamily="34" charset="0"/>
              </a:rPr>
              <a:t>Testes medindo construtos diferentes</a:t>
            </a:r>
            <a:endParaRPr lang="en-US" altLang="pt-BR" sz="1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32" name="Oval 36">
            <a:extLst>
              <a:ext uri="{FF2B5EF4-FFF2-40B4-BE49-F238E27FC236}">
                <a16:creationId xmlns:a16="http://schemas.microsoft.com/office/drawing/2014/main" id="{1B508447-C922-B945-819D-A045B03ACA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48600" y="4800600"/>
            <a:ext cx="990600" cy="609600"/>
          </a:xfrm>
          <a:prstGeom prst="ellipse">
            <a:avLst/>
          </a:prstGeom>
          <a:solidFill>
            <a:schemeClr val="accent2"/>
          </a:solidFill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1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33" name="Oval 37">
            <a:extLst>
              <a:ext uri="{FF2B5EF4-FFF2-40B4-BE49-F238E27FC236}">
                <a16:creationId xmlns:a16="http://schemas.microsoft.com/office/drawing/2014/main" id="{E3C01E20-92A7-F54A-BB22-3B39CE49B5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67800" y="4800600"/>
            <a:ext cx="990600" cy="609600"/>
          </a:xfrm>
          <a:prstGeom prst="ellipse">
            <a:avLst/>
          </a:prstGeom>
          <a:solidFill>
            <a:srgbClr val="808080">
              <a:alpha val="60001"/>
            </a:srgbClr>
          </a:solidFill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1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34" name="Oval 38">
            <a:extLst>
              <a:ext uri="{FF2B5EF4-FFF2-40B4-BE49-F238E27FC236}">
                <a16:creationId xmlns:a16="http://schemas.microsoft.com/office/drawing/2014/main" id="{B4B02DA8-A115-8149-A0B4-CFE20D0E97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34000" y="4953000"/>
            <a:ext cx="990600" cy="609600"/>
          </a:xfrm>
          <a:prstGeom prst="ellipse">
            <a:avLst/>
          </a:prstGeom>
          <a:solidFill>
            <a:schemeClr val="accent2"/>
          </a:solidFill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1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35" name="Oval 39">
            <a:extLst>
              <a:ext uri="{FF2B5EF4-FFF2-40B4-BE49-F238E27FC236}">
                <a16:creationId xmlns:a16="http://schemas.microsoft.com/office/drawing/2014/main" id="{E115C249-6255-AC4C-A764-458E3A6567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7400" y="4953000"/>
            <a:ext cx="990600" cy="609600"/>
          </a:xfrm>
          <a:prstGeom prst="ellipse">
            <a:avLst/>
          </a:prstGeom>
          <a:solidFill>
            <a:srgbClr val="808080">
              <a:alpha val="60001"/>
            </a:srgbClr>
          </a:solidFill>
          <a:ln w="9525" algn="ctr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1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36" name="Rectangle 40">
            <a:extLst>
              <a:ext uri="{FF2B5EF4-FFF2-40B4-BE49-F238E27FC236}">
                <a16:creationId xmlns:a16="http://schemas.microsoft.com/office/drawing/2014/main" id="{9C65CFD6-2A1D-084C-94F9-98AA8AC6B3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1" y="4572000"/>
            <a:ext cx="3287438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pt-BR" altLang="pt-BR" sz="1400">
                <a:latin typeface="Arial" panose="020B0604020202020204" pitchFamily="34" charset="0"/>
                <a:cs typeface="Arial" panose="020B0604020202020204" pitchFamily="34" charset="0"/>
              </a:rPr>
              <a:t>Teste medindo construtos relacionados</a:t>
            </a:r>
          </a:p>
        </p:txBody>
      </p:sp>
    </p:spTree>
    <p:extLst>
      <p:ext uri="{BB962C8B-B14F-4D97-AF65-F5344CB8AC3E}">
        <p14:creationId xmlns:p14="http://schemas.microsoft.com/office/powerpoint/2010/main" val="9775424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F78DAAE-B0C3-49A3-8AB1-AD2FF0E36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6A8A81D-3338-4B0F-A26F-A3D259D27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801794"/>
            <a:ext cx="11000237" cy="524826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0155665-7CE2-4939-AE5E-020DC1D207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2" name="Tabela 1">
            <a:extLst>
              <a:ext uri="{FF2B5EF4-FFF2-40B4-BE49-F238E27FC236}">
                <a16:creationId xmlns:a16="http://schemas.microsoft.com/office/drawing/2014/main" id="{2664194E-4F66-6D4F-8261-7E06A62795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1681693"/>
              </p:ext>
            </p:extLst>
          </p:nvPr>
        </p:nvGraphicFramePr>
        <p:xfrm>
          <a:off x="1126066" y="1758771"/>
          <a:ext cx="10035038" cy="3334315"/>
        </p:xfrm>
        <a:graphic>
          <a:graphicData uri="http://schemas.openxmlformats.org/drawingml/2006/table">
            <a:tbl>
              <a:tblPr firstRow="1" firstCol="1" lastRow="1" lastCol="1" bandRow="1" bandCol="1"/>
              <a:tblGrid>
                <a:gridCol w="3308264">
                  <a:extLst>
                    <a:ext uri="{9D8B030D-6E8A-4147-A177-3AD203B41FA5}">
                      <a16:colId xmlns:a16="http://schemas.microsoft.com/office/drawing/2014/main" val="2302394901"/>
                    </a:ext>
                  </a:extLst>
                </a:gridCol>
                <a:gridCol w="3309309">
                  <a:extLst>
                    <a:ext uri="{9D8B030D-6E8A-4147-A177-3AD203B41FA5}">
                      <a16:colId xmlns:a16="http://schemas.microsoft.com/office/drawing/2014/main" val="892934837"/>
                    </a:ext>
                  </a:extLst>
                </a:gridCol>
                <a:gridCol w="3417465">
                  <a:extLst>
                    <a:ext uri="{9D8B030D-6E8A-4147-A177-3AD203B41FA5}">
                      <a16:colId xmlns:a16="http://schemas.microsoft.com/office/drawing/2014/main" val="3830011332"/>
                    </a:ext>
                  </a:extLst>
                </a:gridCol>
              </a:tblGrid>
              <a:tr h="303303">
                <a:tc>
                  <a:txBody>
                    <a:bodyPr/>
                    <a:lstStyle/>
                    <a:p>
                      <a:pPr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600" b="1" i="0" u="none" strike="noStrike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Método</a:t>
                      </a:r>
                      <a:endParaRPr lang="pt-BR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839" marR="90839" marT="1261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600" b="1" i="0" u="none" strike="noStrike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Tipo</a:t>
                      </a:r>
                      <a:endParaRPr lang="pt-BR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839" marR="90839" marT="1261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600" b="1" i="0" u="none" strike="noStrike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Fonte de erro</a:t>
                      </a:r>
                      <a:endParaRPr lang="pt-BR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839" marR="90839" marT="1261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49951351"/>
                  </a:ext>
                </a:extLst>
              </a:tr>
              <a:tr h="545542">
                <a:tc>
                  <a:txBody>
                    <a:bodyPr/>
                    <a:lstStyle/>
                    <a:p>
                      <a:pPr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600" b="0" i="0" u="none" strike="noStrike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Teste-Reteste</a:t>
                      </a:r>
                      <a:endParaRPr lang="pt-BR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839" marR="90839" marT="1261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600" b="0" i="0" u="none" strike="noStrike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Estabilidade</a:t>
                      </a:r>
                      <a:endParaRPr lang="pt-BR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839" marR="90839" marT="1261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600" b="0" i="0" u="none" strike="noStrike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Fatores ligados ao </a:t>
                      </a:r>
                      <a:r>
                        <a:rPr lang="pt-BR" sz="1600" b="0" i="0" u="sng" strike="noStrike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tempo</a:t>
                      </a:r>
                      <a:r>
                        <a:rPr lang="pt-BR" sz="1600" b="0" i="0" u="none" strike="noStrike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 ou à situação específica (desatenção, chute, etc..)</a:t>
                      </a:r>
                      <a:endParaRPr lang="pt-BR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839" marR="90839" marT="1261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53595380"/>
                  </a:ext>
                </a:extLst>
              </a:tr>
              <a:tr h="787780">
                <a:tc>
                  <a:txBody>
                    <a:bodyPr/>
                    <a:lstStyle/>
                    <a:p>
                      <a:pPr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600" b="0" i="0" u="none" strike="noStrike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Alfa de Crombach ou Kuder-Richardson</a:t>
                      </a:r>
                      <a:endParaRPr lang="pt-BR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839" marR="90839" marT="1261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600" b="0" i="0" u="none" strike="noStrike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Consistência interna</a:t>
                      </a:r>
                      <a:endParaRPr lang="pt-BR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839" marR="90839" marT="1261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600" b="0" i="0" u="none" strike="noStrike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Fatores ligados ao </a:t>
                      </a:r>
                      <a:r>
                        <a:rPr lang="pt-BR" sz="1600" b="0" i="0" u="sng" strike="noStrike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conteúdo</a:t>
                      </a:r>
                      <a:r>
                        <a:rPr lang="pt-BR" sz="1600" b="0" i="0" u="none" strike="noStrike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 dos itens à homogeneidade da amostra de itens em relação ao conteúdo</a:t>
                      </a:r>
                      <a:endParaRPr lang="pt-BR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839" marR="90839" marT="1261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2982783"/>
                  </a:ext>
                </a:extLst>
              </a:tr>
              <a:tr h="303303">
                <a:tc>
                  <a:txBody>
                    <a:bodyPr/>
                    <a:lstStyle/>
                    <a:p>
                      <a:pPr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600" b="0" i="0" u="none" strike="noStrike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Formas alternadas (imediatas)</a:t>
                      </a:r>
                      <a:endParaRPr lang="pt-BR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839" marR="90839" marT="1261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600" b="0" i="0" u="none" strike="noStrike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Consistência interna</a:t>
                      </a:r>
                      <a:endParaRPr lang="pt-BR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839" marR="90839" marT="1261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600" b="0" i="0" u="none" strike="noStrike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Fatores ligados ao </a:t>
                      </a:r>
                      <a:r>
                        <a:rPr lang="pt-BR" sz="1600" b="0" i="0" u="sng" strike="noStrike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conteúdo</a:t>
                      </a:r>
                      <a:r>
                        <a:rPr lang="pt-BR" sz="1600" b="0" i="0" u="none" strike="noStrike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 dos itens</a:t>
                      </a:r>
                      <a:endParaRPr lang="pt-BR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839" marR="90839" marT="1261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06108994"/>
                  </a:ext>
                </a:extLst>
              </a:tr>
              <a:tr h="545542">
                <a:tc>
                  <a:txBody>
                    <a:bodyPr/>
                    <a:lstStyle/>
                    <a:p>
                      <a:pPr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600" b="0" i="0" u="none" strike="noStrike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Formas alternadas (retardadas)</a:t>
                      </a:r>
                      <a:endParaRPr lang="pt-BR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839" marR="90839" marT="1261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600" b="0" i="0" u="none" strike="noStrike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Consistência interna + estabilidade</a:t>
                      </a:r>
                      <a:endParaRPr lang="pt-BR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839" marR="90839" marT="1261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600" b="0" i="0" u="none" strike="noStrike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Fatores ligados ao </a:t>
                      </a:r>
                      <a:r>
                        <a:rPr lang="pt-BR" sz="1600" b="0" i="0" u="sng" strike="noStrike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conteúdo</a:t>
                      </a:r>
                      <a:r>
                        <a:rPr lang="pt-BR" sz="1600" b="0" i="0" u="none" strike="noStrike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 dos itens e ao </a:t>
                      </a:r>
                      <a:r>
                        <a:rPr lang="pt-BR" sz="1600" b="0" i="0" u="sng" strike="noStrike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tempo</a:t>
                      </a:r>
                      <a:endParaRPr lang="pt-BR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839" marR="90839" marT="1261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4487661"/>
                  </a:ext>
                </a:extLst>
              </a:tr>
              <a:tr h="303303">
                <a:tc>
                  <a:txBody>
                    <a:bodyPr/>
                    <a:lstStyle/>
                    <a:p>
                      <a:pPr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600" b="0" i="0" u="none" strike="noStrike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Metades (</a:t>
                      </a:r>
                      <a:r>
                        <a:rPr lang="pt-BR" sz="1600" b="0" i="1" u="none" strike="noStrike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Split-Half</a:t>
                      </a:r>
                      <a:r>
                        <a:rPr lang="pt-BR" sz="1600" b="0" i="0" u="none" strike="noStrike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)</a:t>
                      </a:r>
                      <a:endParaRPr lang="pt-BR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839" marR="90839" marT="1261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600" b="0" i="0" u="none" strike="noStrike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Consistência interna</a:t>
                      </a:r>
                      <a:endParaRPr lang="pt-BR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839" marR="90839" marT="1261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600" b="0" i="0" u="none" strike="noStrike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Fatores ligados ao </a:t>
                      </a:r>
                      <a:r>
                        <a:rPr lang="pt-BR" sz="1600" b="0" i="0" u="sng" strike="noStrike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conteúdo</a:t>
                      </a:r>
                      <a:r>
                        <a:rPr lang="pt-BR" sz="1600" b="0" i="0" u="none" strike="noStrike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 dos itens</a:t>
                      </a:r>
                      <a:endParaRPr lang="pt-BR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839" marR="90839" marT="1261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70889818"/>
                  </a:ext>
                </a:extLst>
              </a:tr>
              <a:tr h="545542">
                <a:tc>
                  <a:txBody>
                    <a:bodyPr/>
                    <a:lstStyle/>
                    <a:p>
                      <a:pPr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600" b="0" i="0" u="none" strike="noStrike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Avaliadores</a:t>
                      </a:r>
                      <a:endParaRPr lang="pt-BR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839" marR="90839" marT="1261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600" b="0" i="0" u="none" strike="noStrike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Concordância</a:t>
                      </a:r>
                      <a:endParaRPr lang="pt-BR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839" marR="90839" marT="1261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pt-BR" sz="1600" b="0" i="0" u="none" strike="noStrike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Fatores ligados à subjetividade do avaliador</a:t>
                      </a:r>
                      <a:endParaRPr lang="pt-BR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0839" marR="90839" marT="12617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42241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214128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760F00-82CD-5C42-801B-CD34ACA3C0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7076" y="838200"/>
            <a:ext cx="8761413" cy="706964"/>
          </a:xfrm>
        </p:spPr>
        <p:txBody>
          <a:bodyPr/>
          <a:lstStyle/>
          <a:p>
            <a:r>
              <a:rPr lang="en-US" dirty="0" err="1"/>
              <a:t>Método</a:t>
            </a: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46B7E5D-8F80-7F4B-84AA-EEF3A226C2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3888" y="2180165"/>
            <a:ext cx="10783045" cy="4406901"/>
          </a:xfrm>
        </p:spPr>
        <p:txBody>
          <a:bodyPr>
            <a:noAutofit/>
          </a:bodyPr>
          <a:lstStyle/>
          <a:p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As </a:t>
            </a:r>
            <a:r>
              <a:rPr lang="pt-BR" sz="1400" u="sng" dirty="0">
                <a:latin typeface="Arial" panose="020B0604020202020204" pitchFamily="34" charset="0"/>
                <a:cs typeface="Arial" panose="020B0604020202020204" pitchFamily="34" charset="0"/>
              </a:rPr>
              <a:t>variáveis</a:t>
            </a:r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 medidas na pesquisa</a:t>
            </a:r>
          </a:p>
          <a:p>
            <a:pPr lvl="0"/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Quanto ao nível de medida: Qualitativa (nominal, ordinal) e Quantitativa (intervalar, razão)</a:t>
            </a:r>
          </a:p>
          <a:p>
            <a:pPr lvl="0"/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Quanto ao delineamento da pesquisa: independente (VI), dependente (VD), estranha (VE) controle (VC)</a:t>
            </a:r>
          </a:p>
          <a:p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</a:p>
          <a:p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O </a:t>
            </a:r>
            <a:r>
              <a:rPr lang="pt-BR" sz="1400" u="sng" dirty="0">
                <a:latin typeface="Arial" panose="020B0604020202020204" pitchFamily="34" charset="0"/>
                <a:cs typeface="Arial" panose="020B0604020202020204" pitchFamily="34" charset="0"/>
              </a:rPr>
              <a:t>controle</a:t>
            </a:r>
            <a:endParaRPr lang="pt-BR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/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Manipulação de variáveis;</a:t>
            </a:r>
          </a:p>
          <a:p>
            <a:pPr lvl="0"/>
            <a:r>
              <a:rPr lang="pt-BR" sz="1400" dirty="0" err="1">
                <a:latin typeface="Arial" panose="020B0604020202020204" pitchFamily="34" charset="0"/>
                <a:cs typeface="Arial" panose="020B0604020202020204" pitchFamily="34" charset="0"/>
              </a:rPr>
              <a:t>Aleatorização</a:t>
            </a:r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 do processo de distribuição dos sujeitos nos grupos;</a:t>
            </a:r>
          </a:p>
          <a:p>
            <a:pPr lvl="0"/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Eliminação-inclusão de variáveis</a:t>
            </a:r>
          </a:p>
          <a:p>
            <a:pPr lvl="0"/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Controle estatístico</a:t>
            </a:r>
          </a:p>
          <a:p>
            <a:pPr lvl="0"/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Composição dos grupos simples e fatorial</a:t>
            </a:r>
          </a:p>
          <a:p>
            <a:pPr lvl="0"/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Composição dos grupos Controle </a:t>
            </a:r>
            <a:r>
              <a:rPr lang="pt-BR" sz="1400" dirty="0" err="1"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 Experimental</a:t>
            </a:r>
          </a:p>
          <a:p>
            <a:pPr lvl="0"/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Organização das medidas </a:t>
            </a:r>
            <a:r>
              <a:rPr lang="pt-BR" sz="1400" dirty="0" err="1">
                <a:latin typeface="Arial" panose="020B0604020202020204" pitchFamily="34" charset="0"/>
                <a:cs typeface="Arial" panose="020B0604020202020204" pitchFamily="34" charset="0"/>
              </a:rPr>
              <a:t>Pré</a:t>
            </a:r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 e Pós</a:t>
            </a:r>
          </a:p>
        </p:txBody>
      </p:sp>
    </p:spTree>
    <p:extLst>
      <p:ext uri="{BB962C8B-B14F-4D97-AF65-F5344CB8AC3E}">
        <p14:creationId xmlns:p14="http://schemas.microsoft.com/office/powerpoint/2010/main" val="16911833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46B7E5D-8F80-7F4B-84AA-EEF3A226C2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4821" y="2298700"/>
            <a:ext cx="9885579" cy="3585632"/>
          </a:xfrm>
        </p:spPr>
        <p:txBody>
          <a:bodyPr>
            <a:normAutofit/>
          </a:bodyPr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pt-BR" u="sng" dirty="0">
                <a:latin typeface="Arial" panose="020B0604020202020204" pitchFamily="34" charset="0"/>
                <a:cs typeface="Arial" panose="020B0604020202020204" pitchFamily="34" charset="0"/>
              </a:rPr>
              <a:t>representação/ </a:t>
            </a:r>
            <a:r>
              <a:rPr lang="pt-BR" u="sng" dirty="0" err="1">
                <a:latin typeface="Arial" panose="020B0604020202020204" pitchFamily="34" charset="0"/>
                <a:cs typeface="Arial" panose="020B0604020202020204" pitchFamily="34" charset="0"/>
              </a:rPr>
              <a:t>gernerabilidade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/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Amostragem aleatória simples: </a:t>
            </a:r>
          </a:p>
          <a:p>
            <a:pPr lvl="0"/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Amostragem aleatória estratificada: </a:t>
            </a:r>
          </a:p>
          <a:p>
            <a:pPr lvl="0"/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Amostragem por conglomerados</a:t>
            </a:r>
          </a:p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</a:p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Estrutura geral do </a:t>
            </a:r>
            <a:r>
              <a:rPr lang="pt-BR" u="sng" dirty="0">
                <a:latin typeface="Arial" panose="020B0604020202020204" pitchFamily="34" charset="0"/>
                <a:cs typeface="Arial" panose="020B0604020202020204" pitchFamily="34" charset="0"/>
              </a:rPr>
              <a:t>delineamento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 da pesquisa</a:t>
            </a:r>
          </a:p>
          <a:p>
            <a:pPr lvl="0"/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Classificação do delineamento: experimental, </a:t>
            </a:r>
            <a:r>
              <a:rPr lang="pt-BR" dirty="0" err="1">
                <a:latin typeface="Arial" panose="020B0604020202020204" pitchFamily="34" charset="0"/>
                <a:cs typeface="Arial" panose="020B0604020202020204" pitchFamily="34" charset="0"/>
              </a:rPr>
              <a:t>quasi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-experimental, </a:t>
            </a:r>
            <a:r>
              <a:rPr lang="pt-BR" dirty="0" err="1">
                <a:latin typeface="Arial" panose="020B0604020202020204" pitchFamily="34" charset="0"/>
                <a:cs typeface="Arial" panose="020B0604020202020204" pitchFamily="34" charset="0"/>
              </a:rPr>
              <a:t>correlacional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 e descritivo)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0D7528FA-6669-0A47-A14C-A03683D5A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Método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20984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46B7E5D-8F80-7F4B-84AA-EEF3A226C2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4821" y="2298700"/>
            <a:ext cx="9885579" cy="3585632"/>
          </a:xfrm>
        </p:spPr>
        <p:txBody>
          <a:bodyPr>
            <a:normAutofit/>
          </a:bodyPr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Avaliação geral do </a:t>
            </a:r>
            <a:r>
              <a:rPr lang="pt-BR" u="sng" dirty="0">
                <a:latin typeface="Arial" panose="020B0604020202020204" pitchFamily="34" charset="0"/>
                <a:cs typeface="Arial" panose="020B0604020202020204" pitchFamily="34" charset="0"/>
              </a:rPr>
              <a:t>método e plano de análise de dados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 (participantes, materiais e procedimentos)</a:t>
            </a:r>
          </a:p>
          <a:p>
            <a:pPr lvl="0"/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O delineamento da pesquisa é descrito completamente?</a:t>
            </a:r>
          </a:p>
          <a:p>
            <a:pPr lvl="0"/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O delineamento é adequado para a “solução” do problema ou permite testar a hipótese?</a:t>
            </a:r>
          </a:p>
          <a:p>
            <a:pPr lvl="0"/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São descritas população e amostra?</a:t>
            </a:r>
          </a:p>
          <a:p>
            <a:pPr lvl="0"/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O método de amostragem é adequado?</a:t>
            </a:r>
          </a:p>
          <a:p>
            <a:pPr lvl="0"/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Procedimentos de coleta são descritos e são adequados?</a:t>
            </a:r>
          </a:p>
          <a:p>
            <a:pPr lvl="0"/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São descritas a validade e a precisão das medidas? </a:t>
            </a:r>
          </a:p>
          <a:p>
            <a:pPr lvl="0"/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O plano de análise é adequado?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0D7528FA-6669-0A47-A14C-A03683D5A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Método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31848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F3773D-4672-1B41-B0F0-F49FA9D11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COVID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C3F67C9-BE36-624F-9A62-199A176F1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https://en.wikipedia.org/wiki/Vaccine_trial</a:t>
            </a:r>
            <a:endParaRPr lang="en-US" dirty="0"/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www.nytimes.com</a:t>
            </a:r>
            <a:r>
              <a:rPr lang="en-US" dirty="0"/>
              <a:t>/interactive/2020/science/coronavirus-vaccine-</a:t>
            </a:r>
            <a:r>
              <a:rPr lang="en-US" dirty="0" err="1"/>
              <a:t>tracker.html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55552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5F279D6-ED25-4D3F-9479-8ABB21867D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8D0B1B4-C487-47EF-B7D0-421066454C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275" y="643466"/>
            <a:ext cx="1970939" cy="5571067"/>
          </a:xfrm>
          <a:custGeom>
            <a:avLst/>
            <a:gdLst>
              <a:gd name="connsiteX0" fmla="*/ 0 w 1970939"/>
              <a:gd name="connsiteY0" fmla="*/ 0 h 5571067"/>
              <a:gd name="connsiteX1" fmla="*/ 1774861 w 1970939"/>
              <a:gd name="connsiteY1" fmla="*/ 0 h 5571067"/>
              <a:gd name="connsiteX2" fmla="*/ 1780256 w 1970939"/>
              <a:gd name="connsiteY2" fmla="*/ 32931 h 5571067"/>
              <a:gd name="connsiteX3" fmla="*/ 1802197 w 1970939"/>
              <a:gd name="connsiteY3" fmla="*/ 170349 h 5571067"/>
              <a:gd name="connsiteX4" fmla="*/ 1820981 w 1970939"/>
              <a:gd name="connsiteY4" fmla="*/ 308372 h 5571067"/>
              <a:gd name="connsiteX5" fmla="*/ 1839923 w 1970939"/>
              <a:gd name="connsiteY5" fmla="*/ 445791 h 5571067"/>
              <a:gd name="connsiteX6" fmla="*/ 1857602 w 1970939"/>
              <a:gd name="connsiteY6" fmla="*/ 583814 h 5571067"/>
              <a:gd name="connsiteX7" fmla="*/ 1872756 w 1970939"/>
              <a:gd name="connsiteY7" fmla="*/ 720022 h 5571067"/>
              <a:gd name="connsiteX8" fmla="*/ 1887120 w 1970939"/>
              <a:gd name="connsiteY8" fmla="*/ 858046 h 5571067"/>
              <a:gd name="connsiteX9" fmla="*/ 1900223 w 1970939"/>
              <a:gd name="connsiteY9" fmla="*/ 995464 h 5571067"/>
              <a:gd name="connsiteX10" fmla="*/ 1911588 w 1970939"/>
              <a:gd name="connsiteY10" fmla="*/ 1130461 h 5571067"/>
              <a:gd name="connsiteX11" fmla="*/ 1922953 w 1970939"/>
              <a:gd name="connsiteY11" fmla="*/ 1267274 h 5571067"/>
              <a:gd name="connsiteX12" fmla="*/ 1932424 w 1970939"/>
              <a:gd name="connsiteY12" fmla="*/ 1402271 h 5571067"/>
              <a:gd name="connsiteX13" fmla="*/ 1939842 w 1970939"/>
              <a:gd name="connsiteY13" fmla="*/ 1537267 h 5571067"/>
              <a:gd name="connsiteX14" fmla="*/ 1947577 w 1970939"/>
              <a:gd name="connsiteY14" fmla="*/ 1671659 h 5571067"/>
              <a:gd name="connsiteX15" fmla="*/ 1954049 w 1970939"/>
              <a:gd name="connsiteY15" fmla="*/ 1804840 h 5571067"/>
              <a:gd name="connsiteX16" fmla="*/ 1958627 w 1970939"/>
              <a:gd name="connsiteY16" fmla="*/ 1936810 h 5571067"/>
              <a:gd name="connsiteX17" fmla="*/ 1962573 w 1970939"/>
              <a:gd name="connsiteY17" fmla="*/ 2068780 h 5571067"/>
              <a:gd name="connsiteX18" fmla="*/ 1966361 w 1970939"/>
              <a:gd name="connsiteY18" fmla="*/ 2199539 h 5571067"/>
              <a:gd name="connsiteX19" fmla="*/ 1968098 w 1970939"/>
              <a:gd name="connsiteY19" fmla="*/ 2328482 h 5571067"/>
              <a:gd name="connsiteX20" fmla="*/ 1969992 w 1970939"/>
              <a:gd name="connsiteY20" fmla="*/ 2457425 h 5571067"/>
              <a:gd name="connsiteX21" fmla="*/ 1970939 w 1970939"/>
              <a:gd name="connsiteY21" fmla="*/ 2584552 h 5571067"/>
              <a:gd name="connsiteX22" fmla="*/ 1969992 w 1970939"/>
              <a:gd name="connsiteY22" fmla="*/ 2710469 h 5571067"/>
              <a:gd name="connsiteX23" fmla="*/ 1969992 w 1970939"/>
              <a:gd name="connsiteY23" fmla="*/ 2835174 h 5571067"/>
              <a:gd name="connsiteX24" fmla="*/ 1968098 w 1970939"/>
              <a:gd name="connsiteY24" fmla="*/ 2958669 h 5571067"/>
              <a:gd name="connsiteX25" fmla="*/ 1965256 w 1970939"/>
              <a:gd name="connsiteY25" fmla="*/ 3079742 h 5571067"/>
              <a:gd name="connsiteX26" fmla="*/ 1962573 w 1970939"/>
              <a:gd name="connsiteY26" fmla="*/ 3199605 h 5571067"/>
              <a:gd name="connsiteX27" fmla="*/ 1959574 w 1970939"/>
              <a:gd name="connsiteY27" fmla="*/ 3317046 h 5571067"/>
              <a:gd name="connsiteX28" fmla="*/ 1954996 w 1970939"/>
              <a:gd name="connsiteY28" fmla="*/ 3433882 h 5571067"/>
              <a:gd name="connsiteX29" fmla="*/ 1950103 w 1970939"/>
              <a:gd name="connsiteY29" fmla="*/ 3548902 h 5571067"/>
              <a:gd name="connsiteX30" fmla="*/ 1945683 w 1970939"/>
              <a:gd name="connsiteY30" fmla="*/ 3661500 h 5571067"/>
              <a:gd name="connsiteX31" fmla="*/ 1933213 w 1970939"/>
              <a:gd name="connsiteY31" fmla="*/ 3881248 h 5571067"/>
              <a:gd name="connsiteX32" fmla="*/ 1919953 w 1970939"/>
              <a:gd name="connsiteY32" fmla="*/ 4091916 h 5571067"/>
              <a:gd name="connsiteX33" fmla="*/ 1906063 w 1970939"/>
              <a:gd name="connsiteY33" fmla="*/ 4294109 h 5571067"/>
              <a:gd name="connsiteX34" fmla="*/ 1890751 w 1970939"/>
              <a:gd name="connsiteY34" fmla="*/ 4485405 h 5571067"/>
              <a:gd name="connsiteX35" fmla="*/ 1874809 w 1970939"/>
              <a:gd name="connsiteY35" fmla="*/ 4668226 h 5571067"/>
              <a:gd name="connsiteX36" fmla="*/ 1857602 w 1970939"/>
              <a:gd name="connsiteY36" fmla="*/ 4837728 h 5571067"/>
              <a:gd name="connsiteX37" fmla="*/ 1840713 w 1970939"/>
              <a:gd name="connsiteY37" fmla="*/ 4996940 h 5571067"/>
              <a:gd name="connsiteX38" fmla="*/ 1823823 w 1970939"/>
              <a:gd name="connsiteY38" fmla="*/ 5143439 h 5571067"/>
              <a:gd name="connsiteX39" fmla="*/ 1807880 w 1970939"/>
              <a:gd name="connsiteY39" fmla="*/ 5277830 h 5571067"/>
              <a:gd name="connsiteX40" fmla="*/ 1792726 w 1970939"/>
              <a:gd name="connsiteY40" fmla="*/ 5397087 h 5571067"/>
              <a:gd name="connsiteX41" fmla="*/ 1778362 w 1970939"/>
              <a:gd name="connsiteY41" fmla="*/ 5504843 h 5571067"/>
              <a:gd name="connsiteX42" fmla="*/ 1769613 w 1970939"/>
              <a:gd name="connsiteY42" fmla="*/ 5571067 h 5571067"/>
              <a:gd name="connsiteX43" fmla="*/ 0 w 1970939"/>
              <a:gd name="connsiteY43" fmla="*/ 5571067 h 5571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1970939" h="5571067">
                <a:moveTo>
                  <a:pt x="0" y="0"/>
                </a:moveTo>
                <a:lnTo>
                  <a:pt x="1774861" y="0"/>
                </a:lnTo>
                <a:lnTo>
                  <a:pt x="1780256" y="32931"/>
                </a:lnTo>
                <a:lnTo>
                  <a:pt x="1802197" y="170349"/>
                </a:lnTo>
                <a:lnTo>
                  <a:pt x="1820981" y="308372"/>
                </a:lnTo>
                <a:lnTo>
                  <a:pt x="1839923" y="445791"/>
                </a:lnTo>
                <a:lnTo>
                  <a:pt x="1857602" y="583814"/>
                </a:lnTo>
                <a:lnTo>
                  <a:pt x="1872756" y="720022"/>
                </a:lnTo>
                <a:lnTo>
                  <a:pt x="1887120" y="858046"/>
                </a:lnTo>
                <a:lnTo>
                  <a:pt x="1900223" y="995464"/>
                </a:lnTo>
                <a:lnTo>
                  <a:pt x="1911588" y="1130461"/>
                </a:lnTo>
                <a:lnTo>
                  <a:pt x="1922953" y="1267274"/>
                </a:lnTo>
                <a:lnTo>
                  <a:pt x="1932424" y="1402271"/>
                </a:lnTo>
                <a:lnTo>
                  <a:pt x="1939842" y="1537267"/>
                </a:lnTo>
                <a:lnTo>
                  <a:pt x="1947577" y="1671659"/>
                </a:lnTo>
                <a:lnTo>
                  <a:pt x="1954049" y="1804840"/>
                </a:lnTo>
                <a:lnTo>
                  <a:pt x="1958627" y="1936810"/>
                </a:lnTo>
                <a:lnTo>
                  <a:pt x="1962573" y="2068780"/>
                </a:lnTo>
                <a:lnTo>
                  <a:pt x="1966361" y="2199539"/>
                </a:lnTo>
                <a:lnTo>
                  <a:pt x="1968098" y="2328482"/>
                </a:lnTo>
                <a:lnTo>
                  <a:pt x="1969992" y="2457425"/>
                </a:lnTo>
                <a:lnTo>
                  <a:pt x="1970939" y="2584552"/>
                </a:lnTo>
                <a:lnTo>
                  <a:pt x="1969992" y="2710469"/>
                </a:lnTo>
                <a:lnTo>
                  <a:pt x="1969992" y="2835174"/>
                </a:lnTo>
                <a:lnTo>
                  <a:pt x="1968098" y="2958669"/>
                </a:lnTo>
                <a:lnTo>
                  <a:pt x="1965256" y="3079742"/>
                </a:lnTo>
                <a:lnTo>
                  <a:pt x="1962573" y="3199605"/>
                </a:lnTo>
                <a:lnTo>
                  <a:pt x="1959574" y="3317046"/>
                </a:lnTo>
                <a:lnTo>
                  <a:pt x="1954996" y="3433882"/>
                </a:lnTo>
                <a:lnTo>
                  <a:pt x="1950103" y="3548902"/>
                </a:lnTo>
                <a:lnTo>
                  <a:pt x="1945683" y="3661500"/>
                </a:lnTo>
                <a:lnTo>
                  <a:pt x="1933213" y="3881248"/>
                </a:lnTo>
                <a:lnTo>
                  <a:pt x="1919953" y="4091916"/>
                </a:lnTo>
                <a:lnTo>
                  <a:pt x="1906063" y="4294109"/>
                </a:lnTo>
                <a:lnTo>
                  <a:pt x="1890751" y="4485405"/>
                </a:lnTo>
                <a:lnTo>
                  <a:pt x="1874809" y="4668226"/>
                </a:lnTo>
                <a:lnTo>
                  <a:pt x="1857602" y="4837728"/>
                </a:lnTo>
                <a:lnTo>
                  <a:pt x="1840713" y="4996940"/>
                </a:lnTo>
                <a:lnTo>
                  <a:pt x="1823823" y="5143439"/>
                </a:lnTo>
                <a:lnTo>
                  <a:pt x="1807880" y="5277830"/>
                </a:lnTo>
                <a:lnTo>
                  <a:pt x="1792726" y="5397087"/>
                </a:lnTo>
                <a:lnTo>
                  <a:pt x="1778362" y="5504843"/>
                </a:lnTo>
                <a:lnTo>
                  <a:pt x="1769613" y="5571067"/>
                </a:lnTo>
                <a:lnTo>
                  <a:pt x="0" y="557106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214736A-03B2-4B91-B0AF-B21213F3B9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969335" y="1702087"/>
            <a:ext cx="3209207" cy="612850"/>
          </a:xfrm>
          <a:custGeom>
            <a:avLst/>
            <a:gdLst>
              <a:gd name="connsiteX0" fmla="*/ 3195151 w 3209207"/>
              <a:gd name="connsiteY0" fmla="*/ 612847 h 612850"/>
              <a:gd name="connsiteX1" fmla="*/ 3029871 w 3209207"/>
              <a:gd name="connsiteY1" fmla="*/ 611146 h 612850"/>
              <a:gd name="connsiteX2" fmla="*/ 2949639 w 3209207"/>
              <a:gd name="connsiteY2" fmla="*/ 608906 h 612850"/>
              <a:gd name="connsiteX3" fmla="*/ 2978018 w 3209207"/>
              <a:gd name="connsiteY3" fmla="*/ 258115 h 612850"/>
              <a:gd name="connsiteX4" fmla="*/ 2944764 w 3209207"/>
              <a:gd name="connsiteY4" fmla="*/ 260801 h 612850"/>
              <a:gd name="connsiteX5" fmla="*/ 2806036 w 3209207"/>
              <a:gd name="connsiteY5" fmla="*/ 271446 h 612850"/>
              <a:gd name="connsiteX6" fmla="*/ 2666958 w 3209207"/>
              <a:gd name="connsiteY6" fmla="*/ 278917 h 612850"/>
              <a:gd name="connsiteX7" fmla="*/ 2528469 w 3209207"/>
              <a:gd name="connsiteY7" fmla="*/ 286593 h 612850"/>
              <a:gd name="connsiteX8" fmla="*/ 2389479 w 3209207"/>
              <a:gd name="connsiteY8" fmla="*/ 292970 h 612850"/>
              <a:gd name="connsiteX9" fmla="*/ 2252501 w 3209207"/>
              <a:gd name="connsiteY9" fmla="*/ 296993 h 612850"/>
              <a:gd name="connsiteX10" fmla="*/ 2113775 w 3209207"/>
              <a:gd name="connsiteY10" fmla="*/ 300086 h 612850"/>
              <a:gd name="connsiteX11" fmla="*/ 1975755 w 3209207"/>
              <a:gd name="connsiteY11" fmla="*/ 301980 h 612850"/>
              <a:gd name="connsiteX12" fmla="*/ 1840287 w 3209207"/>
              <a:gd name="connsiteY12" fmla="*/ 302348 h 612850"/>
              <a:gd name="connsiteX13" fmla="*/ 1703009 w 3209207"/>
              <a:gd name="connsiteY13" fmla="*/ 302570 h 612850"/>
              <a:gd name="connsiteX14" fmla="*/ 1567693 w 3209207"/>
              <a:gd name="connsiteY14" fmla="*/ 301063 h 612850"/>
              <a:gd name="connsiteX15" fmla="*/ 1432543 w 3209207"/>
              <a:gd name="connsiteY15" fmla="*/ 297523 h 612850"/>
              <a:gd name="connsiteX16" fmla="*/ 1297969 w 3209207"/>
              <a:gd name="connsiteY16" fmla="*/ 294345 h 612850"/>
              <a:gd name="connsiteX17" fmla="*/ 1164703 w 3209207"/>
              <a:gd name="connsiteY17" fmla="*/ 290015 h 612850"/>
              <a:gd name="connsiteX18" fmla="*/ 1032796 w 3209207"/>
              <a:gd name="connsiteY18" fmla="*/ 283907 h 612850"/>
              <a:gd name="connsiteX19" fmla="*/ 900940 w 3209207"/>
              <a:gd name="connsiteY19" fmla="*/ 277172 h 612850"/>
              <a:gd name="connsiteX20" fmla="*/ 770303 w 3209207"/>
              <a:gd name="connsiteY20" fmla="*/ 270380 h 612850"/>
              <a:gd name="connsiteX21" fmla="*/ 641641 w 3209207"/>
              <a:gd name="connsiteY21" fmla="*/ 261702 h 612850"/>
              <a:gd name="connsiteX22" fmla="*/ 512966 w 3209207"/>
              <a:gd name="connsiteY22" fmla="*/ 253180 h 612850"/>
              <a:gd name="connsiteX23" fmla="*/ 386177 w 3209207"/>
              <a:gd name="connsiteY23" fmla="*/ 243867 h 612850"/>
              <a:gd name="connsiteX24" fmla="*/ 260746 w 3209207"/>
              <a:gd name="connsiteY24" fmla="*/ 232775 h 612850"/>
              <a:gd name="connsiteX25" fmla="*/ 136447 w 3209207"/>
              <a:gd name="connsiteY25" fmla="*/ 222719 h 612850"/>
              <a:gd name="connsiteX26" fmla="*/ 13506 w 3209207"/>
              <a:gd name="connsiteY26" fmla="*/ 210885 h 612850"/>
              <a:gd name="connsiteX27" fmla="*/ 0 w 3209207"/>
              <a:gd name="connsiteY27" fmla="*/ 209475 h 612850"/>
              <a:gd name="connsiteX28" fmla="*/ 40844 w 3209207"/>
              <a:gd name="connsiteY28" fmla="*/ 212313 h 612850"/>
              <a:gd name="connsiteX29" fmla="*/ 132211 w 3209207"/>
              <a:gd name="connsiteY29" fmla="*/ 216946 h 612850"/>
              <a:gd name="connsiteX30" fmla="*/ 225585 w 3209207"/>
              <a:gd name="connsiteY30" fmla="*/ 221811 h 612850"/>
              <a:gd name="connsiteX31" fmla="*/ 320298 w 3209207"/>
              <a:gd name="connsiteY31" fmla="*/ 226444 h 612850"/>
              <a:gd name="connsiteX32" fmla="*/ 415680 w 3209207"/>
              <a:gd name="connsiteY32" fmla="*/ 229340 h 612850"/>
              <a:gd name="connsiteX33" fmla="*/ 512735 w 3209207"/>
              <a:gd name="connsiteY33" fmla="*/ 232120 h 612850"/>
              <a:gd name="connsiteX34" fmla="*/ 611464 w 3209207"/>
              <a:gd name="connsiteY34" fmla="*/ 235015 h 612850"/>
              <a:gd name="connsiteX35" fmla="*/ 711532 w 3209207"/>
              <a:gd name="connsiteY35" fmla="*/ 236985 h 612850"/>
              <a:gd name="connsiteX36" fmla="*/ 812604 w 3209207"/>
              <a:gd name="connsiteY36" fmla="*/ 236985 h 612850"/>
              <a:gd name="connsiteX37" fmla="*/ 915014 w 3209207"/>
              <a:gd name="connsiteY37" fmla="*/ 237795 h 612850"/>
              <a:gd name="connsiteX38" fmla="*/ 1018428 w 3209207"/>
              <a:gd name="connsiteY38" fmla="*/ 236985 h 612850"/>
              <a:gd name="connsiteX39" fmla="*/ 1122847 w 3209207"/>
              <a:gd name="connsiteY39" fmla="*/ 235015 h 612850"/>
              <a:gd name="connsiteX40" fmla="*/ 1227600 w 3209207"/>
              <a:gd name="connsiteY40" fmla="*/ 233162 h 612850"/>
              <a:gd name="connsiteX41" fmla="*/ 1333692 w 3209207"/>
              <a:gd name="connsiteY41" fmla="*/ 229340 h 612850"/>
              <a:gd name="connsiteX42" fmla="*/ 1441122 w 3209207"/>
              <a:gd name="connsiteY42" fmla="*/ 225634 h 612850"/>
              <a:gd name="connsiteX43" fmla="*/ 1547883 w 3209207"/>
              <a:gd name="connsiteY43" fmla="*/ 220769 h 612850"/>
              <a:gd name="connsiteX44" fmla="*/ 1655983 w 3209207"/>
              <a:gd name="connsiteY44" fmla="*/ 214282 h 612850"/>
              <a:gd name="connsiteX45" fmla="*/ 1765421 w 3209207"/>
              <a:gd name="connsiteY45" fmla="*/ 206638 h 612850"/>
              <a:gd name="connsiteX46" fmla="*/ 1874860 w 3209207"/>
              <a:gd name="connsiteY46" fmla="*/ 199108 h 612850"/>
              <a:gd name="connsiteX47" fmla="*/ 1984299 w 3209207"/>
              <a:gd name="connsiteY47" fmla="*/ 189495 h 612850"/>
              <a:gd name="connsiteX48" fmla="*/ 2095745 w 3209207"/>
              <a:gd name="connsiteY48" fmla="*/ 178144 h 612850"/>
              <a:gd name="connsiteX49" fmla="*/ 2205184 w 3209207"/>
              <a:gd name="connsiteY49" fmla="*/ 166793 h 612850"/>
              <a:gd name="connsiteX50" fmla="*/ 2316631 w 3209207"/>
              <a:gd name="connsiteY50" fmla="*/ 153472 h 612850"/>
              <a:gd name="connsiteX51" fmla="*/ 2429081 w 3209207"/>
              <a:gd name="connsiteY51" fmla="*/ 139226 h 612850"/>
              <a:gd name="connsiteX52" fmla="*/ 2539523 w 3209207"/>
              <a:gd name="connsiteY52" fmla="*/ 124052 h 612850"/>
              <a:gd name="connsiteX53" fmla="*/ 2651305 w 3209207"/>
              <a:gd name="connsiteY53" fmla="*/ 106215 h 612850"/>
              <a:gd name="connsiteX54" fmla="*/ 2763086 w 3209207"/>
              <a:gd name="connsiteY54" fmla="*/ 87219 h 612850"/>
              <a:gd name="connsiteX55" fmla="*/ 2874867 w 3209207"/>
              <a:gd name="connsiteY55" fmla="*/ 68339 h 612850"/>
              <a:gd name="connsiteX56" fmla="*/ 2986314 w 3209207"/>
              <a:gd name="connsiteY56" fmla="*/ 46331 h 612850"/>
              <a:gd name="connsiteX57" fmla="*/ 3097760 w 3209207"/>
              <a:gd name="connsiteY57" fmla="*/ 23629 h 612850"/>
              <a:gd name="connsiteX58" fmla="*/ 3209207 w 3209207"/>
              <a:gd name="connsiteY58" fmla="*/ 0 h 612850"/>
              <a:gd name="connsiteX59" fmla="*/ 3195151 w 3209207"/>
              <a:gd name="connsiteY59" fmla="*/ 612847 h 612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3209207" h="612850">
                <a:moveTo>
                  <a:pt x="3195151" y="612847"/>
                </a:moveTo>
                <a:cubicBezTo>
                  <a:pt x="3144238" y="612898"/>
                  <a:pt x="3088941" y="612318"/>
                  <a:pt x="3029871" y="611146"/>
                </a:cubicBezTo>
                <a:lnTo>
                  <a:pt x="2949639" y="608906"/>
                </a:lnTo>
                <a:lnTo>
                  <a:pt x="2978018" y="258115"/>
                </a:lnTo>
                <a:lnTo>
                  <a:pt x="2944764" y="260801"/>
                </a:lnTo>
                <a:lnTo>
                  <a:pt x="2806036" y="271446"/>
                </a:lnTo>
                <a:lnTo>
                  <a:pt x="2666958" y="278917"/>
                </a:lnTo>
                <a:lnTo>
                  <a:pt x="2528469" y="286593"/>
                </a:lnTo>
                <a:lnTo>
                  <a:pt x="2389479" y="292970"/>
                </a:lnTo>
                <a:lnTo>
                  <a:pt x="2252501" y="296993"/>
                </a:lnTo>
                <a:lnTo>
                  <a:pt x="2113775" y="300086"/>
                </a:lnTo>
                <a:lnTo>
                  <a:pt x="1975755" y="301980"/>
                </a:lnTo>
                <a:lnTo>
                  <a:pt x="1840287" y="302348"/>
                </a:lnTo>
                <a:lnTo>
                  <a:pt x="1703009" y="302570"/>
                </a:lnTo>
                <a:lnTo>
                  <a:pt x="1567693" y="301063"/>
                </a:lnTo>
                <a:lnTo>
                  <a:pt x="1432543" y="297523"/>
                </a:lnTo>
                <a:lnTo>
                  <a:pt x="1297969" y="294345"/>
                </a:lnTo>
                <a:lnTo>
                  <a:pt x="1164703" y="290015"/>
                </a:lnTo>
                <a:lnTo>
                  <a:pt x="1032796" y="283907"/>
                </a:lnTo>
                <a:lnTo>
                  <a:pt x="900940" y="277172"/>
                </a:lnTo>
                <a:lnTo>
                  <a:pt x="770303" y="270380"/>
                </a:lnTo>
                <a:lnTo>
                  <a:pt x="641641" y="261702"/>
                </a:lnTo>
                <a:lnTo>
                  <a:pt x="512966" y="253180"/>
                </a:lnTo>
                <a:lnTo>
                  <a:pt x="386177" y="243867"/>
                </a:lnTo>
                <a:lnTo>
                  <a:pt x="260746" y="232775"/>
                </a:lnTo>
                <a:lnTo>
                  <a:pt x="136447" y="222719"/>
                </a:lnTo>
                <a:lnTo>
                  <a:pt x="13506" y="210885"/>
                </a:lnTo>
                <a:lnTo>
                  <a:pt x="0" y="209475"/>
                </a:lnTo>
                <a:lnTo>
                  <a:pt x="40844" y="212313"/>
                </a:lnTo>
                <a:lnTo>
                  <a:pt x="132211" y="216946"/>
                </a:lnTo>
                <a:lnTo>
                  <a:pt x="225585" y="221811"/>
                </a:lnTo>
                <a:lnTo>
                  <a:pt x="320298" y="226444"/>
                </a:lnTo>
                <a:lnTo>
                  <a:pt x="415680" y="229340"/>
                </a:lnTo>
                <a:lnTo>
                  <a:pt x="512735" y="232120"/>
                </a:lnTo>
                <a:lnTo>
                  <a:pt x="611464" y="235015"/>
                </a:lnTo>
                <a:lnTo>
                  <a:pt x="711532" y="236985"/>
                </a:lnTo>
                <a:lnTo>
                  <a:pt x="812604" y="236985"/>
                </a:lnTo>
                <a:lnTo>
                  <a:pt x="915014" y="237795"/>
                </a:lnTo>
                <a:lnTo>
                  <a:pt x="1018428" y="236985"/>
                </a:lnTo>
                <a:lnTo>
                  <a:pt x="1122847" y="235015"/>
                </a:lnTo>
                <a:lnTo>
                  <a:pt x="1227600" y="233162"/>
                </a:lnTo>
                <a:lnTo>
                  <a:pt x="1333692" y="229340"/>
                </a:lnTo>
                <a:lnTo>
                  <a:pt x="1441122" y="225634"/>
                </a:lnTo>
                <a:lnTo>
                  <a:pt x="1547883" y="220769"/>
                </a:lnTo>
                <a:lnTo>
                  <a:pt x="1655983" y="214282"/>
                </a:lnTo>
                <a:lnTo>
                  <a:pt x="1765421" y="206638"/>
                </a:lnTo>
                <a:lnTo>
                  <a:pt x="1874860" y="199108"/>
                </a:lnTo>
                <a:lnTo>
                  <a:pt x="1984299" y="189495"/>
                </a:lnTo>
                <a:lnTo>
                  <a:pt x="2095745" y="178144"/>
                </a:lnTo>
                <a:lnTo>
                  <a:pt x="2205184" y="166793"/>
                </a:lnTo>
                <a:lnTo>
                  <a:pt x="2316631" y="153472"/>
                </a:lnTo>
                <a:lnTo>
                  <a:pt x="2429081" y="139226"/>
                </a:lnTo>
                <a:lnTo>
                  <a:pt x="2539523" y="124052"/>
                </a:lnTo>
                <a:lnTo>
                  <a:pt x="2651305" y="106215"/>
                </a:lnTo>
                <a:lnTo>
                  <a:pt x="2763086" y="87219"/>
                </a:lnTo>
                <a:lnTo>
                  <a:pt x="2874867" y="68339"/>
                </a:lnTo>
                <a:lnTo>
                  <a:pt x="2986314" y="46331"/>
                </a:lnTo>
                <a:lnTo>
                  <a:pt x="3097760" y="23629"/>
                </a:lnTo>
                <a:lnTo>
                  <a:pt x="3209207" y="0"/>
                </a:lnTo>
                <a:cubicBezTo>
                  <a:pt x="3198832" y="386055"/>
                  <a:pt x="3205525" y="226792"/>
                  <a:pt x="3195151" y="612847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wrap="square">
            <a:noAutofit/>
          </a:bodyPr>
          <a:lstStyle/>
          <a:p>
            <a:endParaRPr lang="en-US" dirty="0"/>
          </a:p>
        </p:txBody>
      </p:sp>
      <p:pic>
        <p:nvPicPr>
          <p:cNvPr id="2" name="Imagem 1" descr="cubo_metodologico">
            <a:extLst>
              <a:ext uri="{FF2B5EF4-FFF2-40B4-BE49-F238E27FC236}">
                <a16:creationId xmlns:a16="http://schemas.microsoft.com/office/drawing/2014/main" id="{AE50EE8E-6E9F-A141-8136-6C603E628242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299467" y="643466"/>
            <a:ext cx="5958358" cy="557106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2134804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F4CD2A27-1E25-5741-A728-8D3B1F58C8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3700" y="1041400"/>
            <a:ext cx="6324600" cy="47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0682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8BD2D6-5593-234D-A3C9-EDC02E8A9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Tipos</a:t>
            </a:r>
            <a:r>
              <a:rPr lang="en-US" dirty="0"/>
              <a:t> de </a:t>
            </a:r>
            <a:r>
              <a:rPr lang="en-US" dirty="0" err="1"/>
              <a:t>estudos</a:t>
            </a:r>
            <a:r>
              <a:rPr lang="en-US" dirty="0"/>
              <a:t> </a:t>
            </a:r>
            <a:r>
              <a:rPr lang="en-US" dirty="0" err="1"/>
              <a:t>observacionais</a:t>
            </a:r>
            <a:endParaRPr lang="en-US" dirty="0"/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3E72F8BC-887B-484C-9B7D-ED35A61B60A9}"/>
              </a:ext>
            </a:extLst>
          </p:cNvPr>
          <p:cNvSpPr txBox="1">
            <a:spLocks/>
          </p:cNvSpPr>
          <p:nvPr/>
        </p:nvSpPr>
        <p:spPr>
          <a:xfrm>
            <a:off x="1154954" y="2468032"/>
            <a:ext cx="3295025" cy="3416300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Cohort studies</a:t>
            </a:r>
          </a:p>
          <a:p>
            <a:pPr lvl="1"/>
            <a:r>
              <a:rPr lang="en-US" dirty="0"/>
              <a:t>Confounders</a:t>
            </a:r>
          </a:p>
          <a:p>
            <a:r>
              <a:rPr lang="en-US" dirty="0"/>
              <a:t>Cross sectional studies</a:t>
            </a:r>
          </a:p>
          <a:p>
            <a:r>
              <a:rPr lang="en-US" dirty="0"/>
              <a:t>Case control studies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6E00C697-F7AA-1E4A-80EC-93BB3D94BB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9662" y="2468032"/>
            <a:ext cx="5117840" cy="3043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527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6E8A1207-CE38-6144-A007-EF5BDC49F2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766" y="736600"/>
            <a:ext cx="8433847" cy="3352800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CE898C0A-9643-3A44-AB94-419A5D696A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7545" y="2547716"/>
            <a:ext cx="4720689" cy="2930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1661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62076403-33C3-724D-84D5-0423906384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6799" y="512754"/>
            <a:ext cx="6214533" cy="5832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75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E3557FC5-96DB-6843-B106-0263704D58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0652" y="524946"/>
            <a:ext cx="6381748" cy="5808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4633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0" name="Rectangle 12">
            <a:extLst>
              <a:ext uri="{FF2B5EF4-FFF2-40B4-BE49-F238E27FC236}">
                <a16:creationId xmlns:a16="http://schemas.microsoft.com/office/drawing/2014/main" id="{2A66734D-555B-CE4C-9D6A-A3484CFC7A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28800" y="714375"/>
            <a:ext cx="3429000" cy="685800"/>
          </a:xfrm>
          <a:prstGeom prst="rect">
            <a:avLst/>
          </a:prstGeom>
          <a:solidFill>
            <a:srgbClr val="FFCC99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pt-BR" altLang="pt-BR" sz="1100" dirty="0">
                <a:latin typeface="Arial" panose="020B0604020202020204" pitchFamily="34" charset="0"/>
                <a:cs typeface="Arial" panose="020B0604020202020204" pitchFamily="34" charset="0"/>
              </a:rPr>
              <a:t>Validade de </a:t>
            </a:r>
            <a:r>
              <a:rPr lang="pt-BR" altLang="pt-BR" sz="1100" b="1" dirty="0">
                <a:latin typeface="Arial" panose="020B0604020202020204" pitchFamily="34" charset="0"/>
                <a:cs typeface="Arial" panose="020B0604020202020204" pitchFamily="34" charset="0"/>
              </a:rPr>
              <a:t>Conteúdo</a:t>
            </a:r>
          </a:p>
        </p:txBody>
      </p:sp>
      <p:sp>
        <p:nvSpPr>
          <p:cNvPr id="2061" name="Oval 13">
            <a:extLst>
              <a:ext uri="{FF2B5EF4-FFF2-40B4-BE49-F238E27FC236}">
                <a16:creationId xmlns:a16="http://schemas.microsoft.com/office/drawing/2014/main" id="{BE8584D7-A2BD-3942-8041-6A8D59FA8C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29400" y="685800"/>
            <a:ext cx="3143250" cy="838200"/>
          </a:xfrm>
          <a:prstGeom prst="ellipse">
            <a:avLst/>
          </a:prstGeom>
          <a:solidFill>
            <a:srgbClr val="BFBFFF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pt-BR" altLang="pt-BR" sz="1100">
                <a:latin typeface="Arial" panose="020B0604020202020204" pitchFamily="34" charset="0"/>
                <a:cs typeface="Arial" panose="020B0604020202020204" pitchFamily="34" charset="0"/>
              </a:rPr>
              <a:t>Evidências baseadas no </a:t>
            </a:r>
          </a:p>
          <a:p>
            <a:pPr algn="ctr"/>
            <a:r>
              <a:rPr lang="pt-BR" altLang="pt-BR" sz="1100">
                <a:latin typeface="Arial" panose="020B0604020202020204" pitchFamily="34" charset="0"/>
                <a:cs typeface="Arial" panose="020B0604020202020204" pitchFamily="34" charset="0"/>
              </a:rPr>
              <a:t>Conteúdo</a:t>
            </a:r>
          </a:p>
          <a:p>
            <a:pPr algn="ctr"/>
            <a:endParaRPr lang="pt-BR" altLang="pt-BR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63" name="Rectangle 15">
            <a:extLst>
              <a:ext uri="{FF2B5EF4-FFF2-40B4-BE49-F238E27FC236}">
                <a16:creationId xmlns:a16="http://schemas.microsoft.com/office/drawing/2014/main" id="{44809C42-5D80-3B43-ABA8-517D594D7E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28800" y="1628775"/>
            <a:ext cx="3429000" cy="1066800"/>
          </a:xfrm>
          <a:prstGeom prst="rect">
            <a:avLst/>
          </a:prstGeom>
          <a:solidFill>
            <a:srgbClr val="FF9FE6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pt-BR" altLang="pt-BR" sz="1100" dirty="0">
                <a:latin typeface="Arial" panose="020B0604020202020204" pitchFamily="34" charset="0"/>
                <a:cs typeface="Arial" panose="020B0604020202020204" pitchFamily="34" charset="0"/>
              </a:rPr>
              <a:t>Validade de </a:t>
            </a:r>
            <a:r>
              <a:rPr lang="pt-BR" altLang="pt-BR" sz="1100" b="1" dirty="0">
                <a:latin typeface="Arial" panose="020B0604020202020204" pitchFamily="34" charset="0"/>
                <a:cs typeface="Arial" panose="020B0604020202020204" pitchFamily="34" charset="0"/>
              </a:rPr>
              <a:t>Critério</a:t>
            </a:r>
          </a:p>
          <a:p>
            <a:pPr algn="ctr"/>
            <a:r>
              <a:rPr lang="pt-BR" altLang="pt-BR" sz="1100" dirty="0">
                <a:latin typeface="Arial" panose="020B0604020202020204" pitchFamily="34" charset="0"/>
                <a:cs typeface="Arial" panose="020B0604020202020204" pitchFamily="34" charset="0"/>
              </a:rPr>
              <a:t>Previsão do Critério/ (“Preditiva”)</a:t>
            </a:r>
          </a:p>
          <a:p>
            <a:pPr algn="ctr">
              <a:buFontTx/>
              <a:buChar char="-"/>
            </a:pPr>
            <a:r>
              <a:rPr lang="pt-BR" altLang="pt-BR" sz="1100" dirty="0">
                <a:latin typeface="Arial" panose="020B0604020202020204" pitchFamily="34" charset="0"/>
                <a:cs typeface="Arial" panose="020B0604020202020204" pitchFamily="34" charset="0"/>
              </a:rPr>
              <a:t>Concorrente</a:t>
            </a:r>
          </a:p>
          <a:p>
            <a:pPr algn="ctr">
              <a:buFontTx/>
              <a:buChar char="-"/>
            </a:pPr>
            <a:r>
              <a:rPr lang="pt-BR" altLang="pt-BR" sz="1100" dirty="0">
                <a:latin typeface="Arial" panose="020B0604020202020204" pitchFamily="34" charset="0"/>
                <a:cs typeface="Arial" panose="020B0604020202020204" pitchFamily="34" charset="0"/>
              </a:rPr>
              <a:t>Preditiva</a:t>
            </a:r>
          </a:p>
        </p:txBody>
      </p:sp>
      <p:sp>
        <p:nvSpPr>
          <p:cNvPr id="2066" name="Oval 18">
            <a:extLst>
              <a:ext uri="{FF2B5EF4-FFF2-40B4-BE49-F238E27FC236}">
                <a16:creationId xmlns:a16="http://schemas.microsoft.com/office/drawing/2014/main" id="{D8A80646-F140-3C49-924D-816C889C97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81800" y="1676400"/>
            <a:ext cx="3124200" cy="838200"/>
          </a:xfrm>
          <a:prstGeom prst="ellipse">
            <a:avLst/>
          </a:prstGeom>
          <a:solidFill>
            <a:srgbClr val="666699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pt-BR" altLang="pt-BR" sz="1100" dirty="0">
                <a:latin typeface="Arial" panose="020B0604020202020204" pitchFamily="34" charset="0"/>
                <a:cs typeface="Arial" panose="020B0604020202020204" pitchFamily="34" charset="0"/>
              </a:rPr>
              <a:t>Evidências baseadas nas relações </a:t>
            </a:r>
          </a:p>
          <a:p>
            <a:pPr algn="ctr"/>
            <a:r>
              <a:rPr lang="pt-BR" altLang="pt-BR" sz="1100" dirty="0" err="1">
                <a:latin typeface="Arial" panose="020B0604020202020204" pitchFamily="34" charset="0"/>
                <a:cs typeface="Arial" panose="020B0604020202020204" pitchFamily="34" charset="0"/>
              </a:rPr>
              <a:t>Cocm</a:t>
            </a:r>
            <a:r>
              <a:rPr lang="pt-BR" altLang="pt-BR" sz="1100" dirty="0">
                <a:latin typeface="Arial" panose="020B0604020202020204" pitchFamily="34" charset="0"/>
                <a:cs typeface="Arial" panose="020B0604020202020204" pitchFamily="34" charset="0"/>
              </a:rPr>
              <a:t> variáveis externas</a:t>
            </a:r>
          </a:p>
        </p:txBody>
      </p:sp>
      <p:sp>
        <p:nvSpPr>
          <p:cNvPr id="2068" name="Rectangle 20">
            <a:extLst>
              <a:ext uri="{FF2B5EF4-FFF2-40B4-BE49-F238E27FC236}">
                <a16:creationId xmlns:a16="http://schemas.microsoft.com/office/drawing/2014/main" id="{464BA111-2196-9B4F-95E1-14039633D4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28800" y="2847975"/>
            <a:ext cx="3429000" cy="533400"/>
          </a:xfrm>
          <a:prstGeom prst="rect">
            <a:avLst/>
          </a:prstGeom>
          <a:solidFill>
            <a:srgbClr val="3366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 altLang="pt-BR" sz="11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altLang="pt-BR" sz="1100">
                <a:latin typeface="Arial" panose="020B0604020202020204" pitchFamily="34" charset="0"/>
                <a:cs typeface="Arial" panose="020B0604020202020204" pitchFamily="34" charset="0"/>
              </a:rPr>
              <a:t>Validade de </a:t>
            </a:r>
            <a:r>
              <a:rPr lang="pt-BR" altLang="pt-BR" sz="1100" b="1">
                <a:latin typeface="Arial" panose="020B0604020202020204" pitchFamily="34" charset="0"/>
                <a:cs typeface="Arial" panose="020B0604020202020204" pitchFamily="34" charset="0"/>
              </a:rPr>
              <a:t>Construto</a:t>
            </a:r>
          </a:p>
          <a:p>
            <a:r>
              <a:rPr lang="pt-BR" altLang="pt-BR" sz="110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 </a:t>
            </a:r>
          </a:p>
          <a:p>
            <a:r>
              <a:rPr lang="pt-BR" altLang="pt-BR" sz="110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 </a:t>
            </a:r>
          </a:p>
        </p:txBody>
      </p:sp>
      <p:sp>
        <p:nvSpPr>
          <p:cNvPr id="2093" name="Oval 45">
            <a:extLst>
              <a:ext uri="{FF2B5EF4-FFF2-40B4-BE49-F238E27FC236}">
                <a16:creationId xmlns:a16="http://schemas.microsoft.com/office/drawing/2014/main" id="{716E5579-9FD1-5444-A030-3D8739E153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0" y="2895600"/>
            <a:ext cx="3124200" cy="838200"/>
          </a:xfrm>
          <a:prstGeom prst="ellipse">
            <a:avLst/>
          </a:prstGeom>
          <a:solidFill>
            <a:srgbClr val="339966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endParaRPr lang="pt-BR" altLang="pt-BR" sz="11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altLang="pt-BR" sz="1100">
                <a:latin typeface="Arial" panose="020B0604020202020204" pitchFamily="34" charset="0"/>
                <a:cs typeface="Arial" panose="020B0604020202020204" pitchFamily="34" charset="0"/>
              </a:rPr>
              <a:t>Evidências baseadas na </a:t>
            </a:r>
          </a:p>
          <a:p>
            <a:pPr algn="ctr"/>
            <a:r>
              <a:rPr lang="pt-BR" altLang="pt-BR" sz="1100">
                <a:latin typeface="Arial" panose="020B0604020202020204" pitchFamily="34" charset="0"/>
                <a:cs typeface="Arial" panose="020B0604020202020204" pitchFamily="34" charset="0"/>
              </a:rPr>
              <a:t>estrutura interna</a:t>
            </a:r>
          </a:p>
          <a:p>
            <a:pPr algn="ctr"/>
            <a:endParaRPr lang="pt-BR" altLang="pt-BR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98" name="Oval 50">
            <a:extLst>
              <a:ext uri="{FF2B5EF4-FFF2-40B4-BE49-F238E27FC236}">
                <a16:creationId xmlns:a16="http://schemas.microsoft.com/office/drawing/2014/main" id="{9E64534B-8F63-EC44-8A91-DAEB8B8E56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81800" y="4114801"/>
            <a:ext cx="3352800" cy="866775"/>
          </a:xfrm>
          <a:prstGeom prst="ellipse">
            <a:avLst/>
          </a:prstGeom>
          <a:solidFill>
            <a:srgbClr val="FFFF99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endParaRPr lang="pt-BR" altLang="pt-BR" sz="11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altLang="pt-BR" sz="11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altLang="pt-BR" sz="1100">
                <a:latin typeface="Arial" panose="020B0604020202020204" pitchFamily="34" charset="0"/>
                <a:cs typeface="Arial" panose="020B0604020202020204" pitchFamily="34" charset="0"/>
              </a:rPr>
              <a:t>Evidências  baseadas</a:t>
            </a:r>
          </a:p>
          <a:p>
            <a:pPr algn="ctr"/>
            <a:r>
              <a:rPr lang="pt-BR" altLang="pt-BR" sz="1100">
                <a:latin typeface="Arial" panose="020B0604020202020204" pitchFamily="34" charset="0"/>
                <a:cs typeface="Arial" panose="020B0604020202020204" pitchFamily="34" charset="0"/>
              </a:rPr>
              <a:t> no  processo de </a:t>
            </a:r>
          </a:p>
          <a:p>
            <a:pPr algn="ctr"/>
            <a:r>
              <a:rPr lang="pt-BR" altLang="pt-BR" sz="1100">
                <a:latin typeface="Arial" panose="020B0604020202020204" pitchFamily="34" charset="0"/>
                <a:cs typeface="Arial" panose="020B0604020202020204" pitchFamily="34" charset="0"/>
              </a:rPr>
              <a:t>resposta. </a:t>
            </a:r>
          </a:p>
          <a:p>
            <a:pPr algn="ctr"/>
            <a:endParaRPr lang="pt-BR" altLang="pt-BR" sz="11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altLang="pt-BR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99" name="Oval 51">
            <a:extLst>
              <a:ext uri="{FF2B5EF4-FFF2-40B4-BE49-F238E27FC236}">
                <a16:creationId xmlns:a16="http://schemas.microsoft.com/office/drawing/2014/main" id="{A65408C1-B258-1546-91CE-F62750516E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81800" y="5334001"/>
            <a:ext cx="3429000" cy="809625"/>
          </a:xfrm>
          <a:prstGeom prst="ellipse">
            <a:avLst/>
          </a:prstGeom>
          <a:solidFill>
            <a:schemeClr val="hlink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endParaRPr lang="pt-BR" altLang="pt-BR" sz="11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altLang="pt-BR" sz="1100">
                <a:latin typeface="Arial" panose="020B0604020202020204" pitchFamily="34" charset="0"/>
                <a:cs typeface="Arial" panose="020B0604020202020204" pitchFamily="34" charset="0"/>
              </a:rPr>
              <a:t>Evidências baseadas nas </a:t>
            </a:r>
          </a:p>
          <a:p>
            <a:pPr algn="ctr"/>
            <a:r>
              <a:rPr lang="pt-BR" altLang="pt-BR" sz="1100">
                <a:latin typeface="Arial" panose="020B0604020202020204" pitchFamily="34" charset="0"/>
                <a:cs typeface="Arial" panose="020B0604020202020204" pitchFamily="34" charset="0"/>
              </a:rPr>
              <a:t>conseqüências da testagem. </a:t>
            </a:r>
          </a:p>
          <a:p>
            <a:pPr algn="ctr"/>
            <a:endParaRPr lang="pt-BR" altLang="pt-BR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03" name="Rectangle 55">
            <a:extLst>
              <a:ext uri="{FF2B5EF4-FFF2-40B4-BE49-F238E27FC236}">
                <a16:creationId xmlns:a16="http://schemas.microsoft.com/office/drawing/2014/main" id="{1417E459-6FBE-044A-A224-340CE836C2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33600" y="4524375"/>
            <a:ext cx="3124200" cy="228600"/>
          </a:xfrm>
          <a:prstGeom prst="rect">
            <a:avLst/>
          </a:prstGeom>
          <a:solidFill>
            <a:srgbClr val="99CC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pt-BR" altLang="pt-BR" sz="1100">
                <a:latin typeface="Arial" panose="020B0604020202020204" pitchFamily="34" charset="0"/>
                <a:cs typeface="Arial" panose="020B0604020202020204" pitchFamily="34" charset="0"/>
              </a:rPr>
              <a:t>  Análise fatorial/ Consistência interna</a:t>
            </a:r>
          </a:p>
        </p:txBody>
      </p:sp>
      <p:sp>
        <p:nvSpPr>
          <p:cNvPr id="2104" name="Rectangle 56">
            <a:extLst>
              <a:ext uri="{FF2B5EF4-FFF2-40B4-BE49-F238E27FC236}">
                <a16:creationId xmlns:a16="http://schemas.microsoft.com/office/drawing/2014/main" id="{6EE209E9-AC63-7842-BBF1-0A2B85D841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33600" y="3457575"/>
            <a:ext cx="3124200" cy="990600"/>
          </a:xfrm>
          <a:prstGeom prst="rect">
            <a:avLst/>
          </a:prstGeom>
          <a:solidFill>
            <a:srgbClr val="99CC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just"/>
            <a:r>
              <a:rPr lang="pt-BR" altLang="pt-BR" sz="1100" dirty="0">
                <a:latin typeface="Arial" panose="020B0604020202020204" pitchFamily="34" charset="0"/>
                <a:cs typeface="Arial" panose="020B0604020202020204" pitchFamily="34" charset="0"/>
              </a:rPr>
              <a:t>  Mudanças  </a:t>
            </a:r>
            <a:r>
              <a:rPr lang="pt-BR" altLang="pt-BR" sz="1100" dirty="0" err="1">
                <a:latin typeface="Arial" panose="020B0604020202020204" pitchFamily="34" charset="0"/>
                <a:cs typeface="Arial" panose="020B0604020202020204" pitchFamily="34" charset="0"/>
              </a:rPr>
              <a:t>desenvolvimentais</a:t>
            </a:r>
            <a:endParaRPr lang="pt-BR" altLang="pt-BR" sz="1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pt-BR" altLang="pt-BR" sz="1100" dirty="0">
                <a:latin typeface="Arial" panose="020B0604020202020204" pitchFamily="34" charset="0"/>
                <a:cs typeface="Arial" panose="020B0604020202020204" pitchFamily="34" charset="0"/>
              </a:rPr>
              <a:t>  Correlações com outros testes</a:t>
            </a:r>
          </a:p>
          <a:p>
            <a:pPr algn="just"/>
            <a:r>
              <a:rPr lang="pt-BR" altLang="pt-BR" sz="1100" dirty="0">
                <a:latin typeface="Arial" panose="020B0604020202020204" pitchFamily="34" charset="0"/>
                <a:cs typeface="Arial" panose="020B0604020202020204" pitchFamily="34" charset="0"/>
              </a:rPr>
              <a:t>  Validade convergente – discriminante</a:t>
            </a:r>
          </a:p>
          <a:p>
            <a:pPr algn="just"/>
            <a:r>
              <a:rPr lang="pt-BR" altLang="pt-BR" sz="1100" dirty="0">
                <a:latin typeface="Arial" panose="020B0604020202020204" pitchFamily="34" charset="0"/>
                <a:cs typeface="Arial" panose="020B0604020202020204" pitchFamily="34" charset="0"/>
              </a:rPr>
              <a:t>  Intervenções experimentais  </a:t>
            </a:r>
          </a:p>
          <a:p>
            <a:pPr algn="just"/>
            <a:r>
              <a:rPr lang="pt-BR" altLang="pt-BR" sz="1100" dirty="0">
                <a:latin typeface="Arial" panose="020B0604020202020204" pitchFamily="34" charset="0"/>
                <a:cs typeface="Arial" panose="020B0604020202020204" pitchFamily="34" charset="0"/>
              </a:rPr>
              <a:t>  Modelagem de equação estrutural</a:t>
            </a:r>
          </a:p>
        </p:txBody>
      </p:sp>
      <p:sp>
        <p:nvSpPr>
          <p:cNvPr id="2105" name="Rectangle 57">
            <a:extLst>
              <a:ext uri="{FF2B5EF4-FFF2-40B4-BE49-F238E27FC236}">
                <a16:creationId xmlns:a16="http://schemas.microsoft.com/office/drawing/2014/main" id="{C24FEFB5-E7DD-7643-86E6-FF17BD0D14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33600" y="4829175"/>
            <a:ext cx="3124200" cy="304800"/>
          </a:xfrm>
          <a:prstGeom prst="rect">
            <a:avLst/>
          </a:prstGeom>
          <a:solidFill>
            <a:srgbClr val="99CC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pt-BR" altLang="pt-BR" sz="1100">
                <a:latin typeface="Arial" panose="020B0604020202020204" pitchFamily="34" charset="0"/>
                <a:cs typeface="Arial" panose="020B0604020202020204" pitchFamily="34" charset="0"/>
              </a:rPr>
              <a:t>Psicologia Cognitiva </a:t>
            </a:r>
          </a:p>
        </p:txBody>
      </p:sp>
      <p:cxnSp>
        <p:nvCxnSpPr>
          <p:cNvPr id="2110" name="AutoShape 62">
            <a:extLst>
              <a:ext uri="{FF2B5EF4-FFF2-40B4-BE49-F238E27FC236}">
                <a16:creationId xmlns:a16="http://schemas.microsoft.com/office/drawing/2014/main" id="{994D529A-3653-364D-984D-C538625ECFAF}"/>
              </a:ext>
            </a:extLst>
          </p:cNvPr>
          <p:cNvCxnSpPr>
            <a:cxnSpLocks noChangeShapeType="1"/>
            <a:stCxn id="2105" idx="3"/>
            <a:endCxn id="2098" idx="2"/>
          </p:cNvCxnSpPr>
          <p:nvPr/>
        </p:nvCxnSpPr>
        <p:spPr bwMode="auto">
          <a:xfrm flipV="1">
            <a:off x="5257800" y="4548189"/>
            <a:ext cx="1524000" cy="433387"/>
          </a:xfrm>
          <a:prstGeom prst="curvedConnector3">
            <a:avLst>
              <a:gd name="adj1" fmla="val 50000"/>
            </a:avLst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113" name="AutoShape 65">
            <a:extLst>
              <a:ext uri="{FF2B5EF4-FFF2-40B4-BE49-F238E27FC236}">
                <a16:creationId xmlns:a16="http://schemas.microsoft.com/office/drawing/2014/main" id="{D0629508-ED50-314C-A591-2FE9142423EF}"/>
              </a:ext>
            </a:extLst>
          </p:cNvPr>
          <p:cNvCxnSpPr>
            <a:cxnSpLocks noChangeShapeType="1"/>
            <a:stCxn id="2103" idx="3"/>
            <a:endCxn id="2093" idx="2"/>
          </p:cNvCxnSpPr>
          <p:nvPr/>
        </p:nvCxnSpPr>
        <p:spPr bwMode="auto">
          <a:xfrm flipV="1">
            <a:off x="5257800" y="3314701"/>
            <a:ext cx="1600200" cy="1323975"/>
          </a:xfrm>
          <a:prstGeom prst="curvedConnector3">
            <a:avLst>
              <a:gd name="adj1" fmla="val 50000"/>
            </a:avLst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114" name="AutoShape 66">
            <a:extLst>
              <a:ext uri="{FF2B5EF4-FFF2-40B4-BE49-F238E27FC236}">
                <a16:creationId xmlns:a16="http://schemas.microsoft.com/office/drawing/2014/main" id="{6BDC2134-326F-A14C-ACE5-615ADEF71A77}"/>
              </a:ext>
            </a:extLst>
          </p:cNvPr>
          <p:cNvCxnSpPr>
            <a:cxnSpLocks noChangeShapeType="1"/>
            <a:stCxn id="2063" idx="3"/>
            <a:endCxn id="2066" idx="2"/>
          </p:cNvCxnSpPr>
          <p:nvPr/>
        </p:nvCxnSpPr>
        <p:spPr bwMode="auto">
          <a:xfrm flipV="1">
            <a:off x="5257800" y="2095501"/>
            <a:ext cx="1524000" cy="66675"/>
          </a:xfrm>
          <a:prstGeom prst="curvedConnector3">
            <a:avLst>
              <a:gd name="adj1" fmla="val 50000"/>
            </a:avLst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115" name="AutoShape 67">
            <a:extLst>
              <a:ext uri="{FF2B5EF4-FFF2-40B4-BE49-F238E27FC236}">
                <a16:creationId xmlns:a16="http://schemas.microsoft.com/office/drawing/2014/main" id="{331CDA66-48B8-8041-8FCD-6F0ED47023A2}"/>
              </a:ext>
            </a:extLst>
          </p:cNvPr>
          <p:cNvCxnSpPr>
            <a:cxnSpLocks noChangeShapeType="1"/>
            <a:stCxn id="2060" idx="3"/>
            <a:endCxn id="2061" idx="2"/>
          </p:cNvCxnSpPr>
          <p:nvPr/>
        </p:nvCxnSpPr>
        <p:spPr bwMode="auto">
          <a:xfrm>
            <a:off x="5257800" y="1057276"/>
            <a:ext cx="1371600" cy="47625"/>
          </a:xfrm>
          <a:prstGeom prst="curvedConnector3">
            <a:avLst>
              <a:gd name="adj1" fmla="val 50000"/>
            </a:avLst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117" name="AutoShape 69">
            <a:extLst>
              <a:ext uri="{FF2B5EF4-FFF2-40B4-BE49-F238E27FC236}">
                <a16:creationId xmlns:a16="http://schemas.microsoft.com/office/drawing/2014/main" id="{4A0C4870-6E7F-E447-AB23-78E5090A1788}"/>
              </a:ext>
            </a:extLst>
          </p:cNvPr>
          <p:cNvCxnSpPr>
            <a:cxnSpLocks noChangeShapeType="1"/>
            <a:stCxn id="2104" idx="3"/>
            <a:endCxn id="2066" idx="2"/>
          </p:cNvCxnSpPr>
          <p:nvPr/>
        </p:nvCxnSpPr>
        <p:spPr bwMode="auto">
          <a:xfrm flipV="1">
            <a:off x="5257800" y="2095501"/>
            <a:ext cx="1524000" cy="1857375"/>
          </a:xfrm>
          <a:prstGeom prst="curvedConnector3">
            <a:avLst>
              <a:gd name="adj1" fmla="val 50000"/>
            </a:avLst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118" name="Text Box 70">
            <a:extLst>
              <a:ext uri="{FF2B5EF4-FFF2-40B4-BE49-F238E27FC236}">
                <a16:creationId xmlns:a16="http://schemas.microsoft.com/office/drawing/2014/main" id="{460F6C16-0C27-DF4C-8E56-64B45AE9733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14600" y="152400"/>
            <a:ext cx="1760418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pt-BR" altLang="pt-BR" sz="1100">
                <a:latin typeface="Arial" panose="020B0604020202020204" pitchFamily="34" charset="0"/>
                <a:cs typeface="Arial" panose="020B0604020202020204" pitchFamily="34" charset="0"/>
              </a:rPr>
              <a:t>Anastasi &amp; Urbina (1997)</a:t>
            </a:r>
            <a:endParaRPr lang="en-US" altLang="pt-BR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19" name="Text Box 71">
            <a:extLst>
              <a:ext uri="{FF2B5EF4-FFF2-40B4-BE49-F238E27FC236}">
                <a16:creationId xmlns:a16="http://schemas.microsoft.com/office/drawing/2014/main" id="{81F1AC01-6190-F349-9AFA-5B4B638C7EA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34201" y="228600"/>
            <a:ext cx="1949573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pt-BR" altLang="pt-BR" sz="1100">
                <a:latin typeface="Arial" panose="020B0604020202020204" pitchFamily="34" charset="0"/>
                <a:cs typeface="Arial" panose="020B0604020202020204" pitchFamily="34" charset="0"/>
              </a:rPr>
              <a:t>AERA, APA e NCME (1999)</a:t>
            </a:r>
            <a:endParaRPr lang="en-US" altLang="pt-BR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56879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5" name="Rectangle 5">
            <a:extLst>
              <a:ext uri="{FF2B5EF4-FFF2-40B4-BE49-F238E27FC236}">
                <a16:creationId xmlns:a16="http://schemas.microsoft.com/office/drawing/2014/main" id="{2A07C5D2-F9AB-4D43-BA66-71336F1AC2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79625" y="579439"/>
            <a:ext cx="2438400" cy="458787"/>
          </a:xfrm>
          <a:prstGeom prst="rect">
            <a:avLst/>
          </a:prstGeom>
          <a:solidFill>
            <a:schemeClr val="hlink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pt-BR" altLang="pt-BR" sz="1100">
                <a:latin typeface="Arial" panose="020B0604020202020204" pitchFamily="34" charset="0"/>
                <a:cs typeface="Arial" panose="020B0604020202020204" pitchFamily="34" charset="0"/>
              </a:rPr>
              <a:t>Validade de </a:t>
            </a:r>
            <a:r>
              <a:rPr lang="pt-BR" altLang="pt-BR" sz="1100" b="1">
                <a:latin typeface="Arial" panose="020B0604020202020204" pitchFamily="34" charset="0"/>
                <a:cs typeface="Arial" panose="020B0604020202020204" pitchFamily="34" charset="0"/>
              </a:rPr>
              <a:t>Conteúdo</a:t>
            </a:r>
          </a:p>
        </p:txBody>
      </p:sp>
      <p:sp>
        <p:nvSpPr>
          <p:cNvPr id="5126" name="Oval 6">
            <a:extLst>
              <a:ext uri="{FF2B5EF4-FFF2-40B4-BE49-F238E27FC236}">
                <a16:creationId xmlns:a16="http://schemas.microsoft.com/office/drawing/2014/main" id="{989B12DA-4530-C14E-9713-4C04E47A94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97675" y="600076"/>
            <a:ext cx="2235200" cy="561975"/>
          </a:xfrm>
          <a:prstGeom prst="ellipse">
            <a:avLst/>
          </a:prstGeom>
          <a:solidFill>
            <a:schemeClr val="hlink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pt-BR" altLang="pt-BR" sz="1100">
                <a:latin typeface="Arial" panose="020B0604020202020204" pitchFamily="34" charset="0"/>
                <a:cs typeface="Arial" panose="020B0604020202020204" pitchFamily="34" charset="0"/>
              </a:rPr>
              <a:t>Evidências baseadas no </a:t>
            </a:r>
          </a:p>
          <a:p>
            <a:pPr algn="ctr"/>
            <a:r>
              <a:rPr lang="pt-BR" altLang="pt-BR" sz="1100">
                <a:latin typeface="Arial" panose="020B0604020202020204" pitchFamily="34" charset="0"/>
                <a:cs typeface="Arial" panose="020B0604020202020204" pitchFamily="34" charset="0"/>
              </a:rPr>
              <a:t>Conteúdo</a:t>
            </a:r>
          </a:p>
          <a:p>
            <a:pPr algn="ctr"/>
            <a:endParaRPr lang="pt-BR" altLang="pt-BR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27" name="Rectangle 7">
            <a:extLst>
              <a:ext uri="{FF2B5EF4-FFF2-40B4-BE49-F238E27FC236}">
                <a16:creationId xmlns:a16="http://schemas.microsoft.com/office/drawing/2014/main" id="{A641F3DF-AFD4-9B4F-AA23-D0991BE5AA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1295401"/>
            <a:ext cx="2438400" cy="714375"/>
          </a:xfrm>
          <a:prstGeom prst="rect">
            <a:avLst/>
          </a:prstGeom>
          <a:solidFill>
            <a:schemeClr val="hlink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pt-BR" altLang="pt-BR" sz="1100">
                <a:latin typeface="Arial" panose="020B0604020202020204" pitchFamily="34" charset="0"/>
                <a:cs typeface="Arial" panose="020B0604020202020204" pitchFamily="34" charset="0"/>
              </a:rPr>
              <a:t>Validade de </a:t>
            </a:r>
            <a:r>
              <a:rPr lang="pt-BR" altLang="pt-BR" sz="1100" b="1">
                <a:latin typeface="Arial" panose="020B0604020202020204" pitchFamily="34" charset="0"/>
                <a:cs typeface="Arial" panose="020B0604020202020204" pitchFamily="34" charset="0"/>
              </a:rPr>
              <a:t>Critério</a:t>
            </a:r>
          </a:p>
          <a:p>
            <a:pPr algn="ctr"/>
            <a:r>
              <a:rPr lang="pt-BR" altLang="pt-BR" sz="1100">
                <a:latin typeface="Arial" panose="020B0604020202020204" pitchFamily="34" charset="0"/>
                <a:cs typeface="Arial" panose="020B0604020202020204" pitchFamily="34" charset="0"/>
              </a:rPr>
              <a:t>Previsão do Critério/ (“Preditiva”)</a:t>
            </a:r>
          </a:p>
          <a:p>
            <a:pPr algn="ctr">
              <a:buFontTx/>
              <a:buChar char="-"/>
            </a:pPr>
            <a:r>
              <a:rPr lang="pt-BR" altLang="pt-BR" sz="1100">
                <a:latin typeface="Arial" panose="020B0604020202020204" pitchFamily="34" charset="0"/>
                <a:cs typeface="Arial" panose="020B0604020202020204" pitchFamily="34" charset="0"/>
              </a:rPr>
              <a:t>Concorrente</a:t>
            </a:r>
          </a:p>
          <a:p>
            <a:pPr algn="ctr">
              <a:buFontTx/>
              <a:buChar char="-"/>
            </a:pPr>
            <a:r>
              <a:rPr lang="pt-BR" altLang="pt-BR" sz="1100">
                <a:latin typeface="Arial" panose="020B0604020202020204" pitchFamily="34" charset="0"/>
                <a:cs typeface="Arial" panose="020B0604020202020204" pitchFamily="34" charset="0"/>
              </a:rPr>
              <a:t>Preditiva</a:t>
            </a:r>
          </a:p>
        </p:txBody>
      </p:sp>
      <p:sp>
        <p:nvSpPr>
          <p:cNvPr id="5128" name="Oval 8">
            <a:extLst>
              <a:ext uri="{FF2B5EF4-FFF2-40B4-BE49-F238E27FC236}">
                <a16:creationId xmlns:a16="http://schemas.microsoft.com/office/drawing/2014/main" id="{114141AE-6865-854D-8575-B9699C0187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29401" y="1295401"/>
            <a:ext cx="2373313" cy="561975"/>
          </a:xfrm>
          <a:prstGeom prst="ellipse">
            <a:avLst/>
          </a:prstGeom>
          <a:solidFill>
            <a:schemeClr val="hlink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pt-BR" altLang="pt-BR" sz="1100">
                <a:latin typeface="Arial" panose="020B0604020202020204" pitchFamily="34" charset="0"/>
                <a:cs typeface="Arial" panose="020B0604020202020204" pitchFamily="34" charset="0"/>
              </a:rPr>
              <a:t>Evidências baseadas nas relações </a:t>
            </a:r>
          </a:p>
          <a:p>
            <a:pPr algn="ctr"/>
            <a:r>
              <a:rPr lang="pt-BR" altLang="pt-BR" sz="1100">
                <a:latin typeface="Arial" panose="020B0604020202020204" pitchFamily="34" charset="0"/>
                <a:cs typeface="Arial" panose="020B0604020202020204" pitchFamily="34" charset="0"/>
              </a:rPr>
              <a:t>com outras variáveis</a:t>
            </a:r>
          </a:p>
        </p:txBody>
      </p:sp>
      <p:sp>
        <p:nvSpPr>
          <p:cNvPr id="5129" name="Rectangle 9">
            <a:extLst>
              <a:ext uri="{FF2B5EF4-FFF2-40B4-BE49-F238E27FC236}">
                <a16:creationId xmlns:a16="http://schemas.microsoft.com/office/drawing/2014/main" id="{CCEF5EEF-932F-FA41-A3D0-2889E68F3C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7400" y="2286000"/>
            <a:ext cx="2438400" cy="357188"/>
          </a:xfrm>
          <a:prstGeom prst="rect">
            <a:avLst/>
          </a:prstGeom>
          <a:solidFill>
            <a:schemeClr val="hlink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 altLang="pt-BR" sz="11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altLang="pt-BR" sz="1100">
                <a:latin typeface="Arial" panose="020B0604020202020204" pitchFamily="34" charset="0"/>
                <a:cs typeface="Arial" panose="020B0604020202020204" pitchFamily="34" charset="0"/>
              </a:rPr>
              <a:t>Validade de </a:t>
            </a:r>
            <a:r>
              <a:rPr lang="pt-BR" altLang="pt-BR" sz="1100" b="1">
                <a:latin typeface="Arial" panose="020B0604020202020204" pitchFamily="34" charset="0"/>
                <a:cs typeface="Arial" panose="020B0604020202020204" pitchFamily="34" charset="0"/>
              </a:rPr>
              <a:t>Construto</a:t>
            </a:r>
          </a:p>
          <a:p>
            <a:r>
              <a:rPr lang="pt-BR" altLang="pt-BR" sz="110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 </a:t>
            </a:r>
          </a:p>
          <a:p>
            <a:r>
              <a:rPr lang="pt-BR" altLang="pt-BR" sz="110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 </a:t>
            </a:r>
          </a:p>
        </p:txBody>
      </p:sp>
      <p:sp>
        <p:nvSpPr>
          <p:cNvPr id="5130" name="Oval 10">
            <a:extLst>
              <a:ext uri="{FF2B5EF4-FFF2-40B4-BE49-F238E27FC236}">
                <a16:creationId xmlns:a16="http://schemas.microsoft.com/office/drawing/2014/main" id="{EB659CAD-2FFB-0D4A-AB73-559D18B80F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1" y="2133601"/>
            <a:ext cx="2220913" cy="561975"/>
          </a:xfrm>
          <a:prstGeom prst="ellipse">
            <a:avLst/>
          </a:prstGeom>
          <a:solidFill>
            <a:schemeClr val="hlink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endParaRPr lang="pt-BR" altLang="pt-BR" sz="11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altLang="pt-BR" sz="1100">
                <a:latin typeface="Arial" panose="020B0604020202020204" pitchFamily="34" charset="0"/>
                <a:cs typeface="Arial" panose="020B0604020202020204" pitchFamily="34" charset="0"/>
              </a:rPr>
              <a:t>Evidências baseadas na </a:t>
            </a:r>
          </a:p>
          <a:p>
            <a:pPr algn="ctr"/>
            <a:r>
              <a:rPr lang="pt-BR" altLang="pt-BR" sz="1100">
                <a:latin typeface="Arial" panose="020B0604020202020204" pitchFamily="34" charset="0"/>
                <a:cs typeface="Arial" panose="020B0604020202020204" pitchFamily="34" charset="0"/>
              </a:rPr>
              <a:t>estrutura interna</a:t>
            </a:r>
          </a:p>
          <a:p>
            <a:pPr algn="ctr"/>
            <a:endParaRPr lang="pt-BR" altLang="pt-BR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31" name="Oval 11">
            <a:extLst>
              <a:ext uri="{FF2B5EF4-FFF2-40B4-BE49-F238E27FC236}">
                <a16:creationId xmlns:a16="http://schemas.microsoft.com/office/drawing/2014/main" id="{2EB31449-986B-6A4F-9423-E0EDD35C0C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81801" y="2895601"/>
            <a:ext cx="2384425" cy="581025"/>
          </a:xfrm>
          <a:prstGeom prst="ellipse">
            <a:avLst/>
          </a:prstGeom>
          <a:solidFill>
            <a:schemeClr val="hlink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endParaRPr lang="pt-BR" altLang="pt-BR" sz="11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altLang="pt-BR" sz="11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altLang="pt-BR" sz="1100">
                <a:latin typeface="Arial" panose="020B0604020202020204" pitchFamily="34" charset="0"/>
                <a:cs typeface="Arial" panose="020B0604020202020204" pitchFamily="34" charset="0"/>
              </a:rPr>
              <a:t>Evidências  baseadas</a:t>
            </a:r>
          </a:p>
          <a:p>
            <a:pPr algn="ctr"/>
            <a:r>
              <a:rPr lang="pt-BR" altLang="pt-BR" sz="1100">
                <a:latin typeface="Arial" panose="020B0604020202020204" pitchFamily="34" charset="0"/>
                <a:cs typeface="Arial" panose="020B0604020202020204" pitchFamily="34" charset="0"/>
              </a:rPr>
              <a:t> no  processo de </a:t>
            </a:r>
          </a:p>
          <a:p>
            <a:pPr algn="ctr"/>
            <a:r>
              <a:rPr lang="pt-BR" altLang="pt-BR" sz="1100">
                <a:latin typeface="Arial" panose="020B0604020202020204" pitchFamily="34" charset="0"/>
                <a:cs typeface="Arial" panose="020B0604020202020204" pitchFamily="34" charset="0"/>
              </a:rPr>
              <a:t>resposta. </a:t>
            </a:r>
          </a:p>
          <a:p>
            <a:pPr algn="ctr"/>
            <a:endParaRPr lang="pt-BR" altLang="pt-BR" sz="11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pt-BR" altLang="pt-BR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32" name="Oval 12">
            <a:extLst>
              <a:ext uri="{FF2B5EF4-FFF2-40B4-BE49-F238E27FC236}">
                <a16:creationId xmlns:a16="http://schemas.microsoft.com/office/drawing/2014/main" id="{52846454-0293-7748-BEC9-A7F75A56CE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81800" y="3657601"/>
            <a:ext cx="2438400" cy="542925"/>
          </a:xfrm>
          <a:prstGeom prst="ellipse">
            <a:avLst/>
          </a:prstGeom>
          <a:solidFill>
            <a:schemeClr val="hlink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endParaRPr lang="pt-BR" altLang="pt-BR" sz="11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altLang="pt-BR" sz="1100">
                <a:latin typeface="Arial" panose="020B0604020202020204" pitchFamily="34" charset="0"/>
                <a:cs typeface="Arial" panose="020B0604020202020204" pitchFamily="34" charset="0"/>
              </a:rPr>
              <a:t>Evidências baseadas nas </a:t>
            </a:r>
          </a:p>
          <a:p>
            <a:pPr algn="ctr"/>
            <a:r>
              <a:rPr lang="pt-BR" altLang="pt-BR" sz="1100">
                <a:latin typeface="Arial" panose="020B0604020202020204" pitchFamily="34" charset="0"/>
                <a:cs typeface="Arial" panose="020B0604020202020204" pitchFamily="34" charset="0"/>
              </a:rPr>
              <a:t>conseqüências da testagem. </a:t>
            </a:r>
          </a:p>
          <a:p>
            <a:pPr algn="ctr"/>
            <a:endParaRPr lang="pt-BR" altLang="pt-BR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33" name="Rectangle 13">
            <a:extLst>
              <a:ext uri="{FF2B5EF4-FFF2-40B4-BE49-F238E27FC236}">
                <a16:creationId xmlns:a16="http://schemas.microsoft.com/office/drawing/2014/main" id="{6B004C90-F3FC-984D-8192-2990B4145B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33601" y="3657600"/>
            <a:ext cx="2373313" cy="228600"/>
          </a:xfrm>
          <a:prstGeom prst="rect">
            <a:avLst/>
          </a:prstGeom>
          <a:solidFill>
            <a:schemeClr val="hlink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pt-BR" altLang="pt-BR" sz="1100">
                <a:latin typeface="Arial" panose="020B0604020202020204" pitchFamily="34" charset="0"/>
                <a:cs typeface="Arial" panose="020B0604020202020204" pitchFamily="34" charset="0"/>
              </a:rPr>
              <a:t>  Análise fatorial/ Consistência interna</a:t>
            </a:r>
          </a:p>
        </p:txBody>
      </p:sp>
      <p:sp>
        <p:nvSpPr>
          <p:cNvPr id="5134" name="Rectangle 14">
            <a:extLst>
              <a:ext uri="{FF2B5EF4-FFF2-40B4-BE49-F238E27FC236}">
                <a16:creationId xmlns:a16="http://schemas.microsoft.com/office/drawing/2014/main" id="{B2A2F71F-DF34-E349-9CAB-1B7BF821CA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33601" y="2819400"/>
            <a:ext cx="2373313" cy="762000"/>
          </a:xfrm>
          <a:prstGeom prst="rect">
            <a:avLst/>
          </a:prstGeom>
          <a:solidFill>
            <a:schemeClr val="hlink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just"/>
            <a:r>
              <a:rPr lang="pt-BR" altLang="pt-BR" sz="1100">
                <a:latin typeface="Arial" panose="020B0604020202020204" pitchFamily="34" charset="0"/>
                <a:cs typeface="Arial" panose="020B0604020202020204" pitchFamily="34" charset="0"/>
              </a:rPr>
              <a:t>  Mudanças  desenvolvimentais</a:t>
            </a:r>
          </a:p>
          <a:p>
            <a:pPr algn="just"/>
            <a:r>
              <a:rPr lang="pt-BR" altLang="pt-BR" sz="1100">
                <a:latin typeface="Arial" panose="020B0604020202020204" pitchFamily="34" charset="0"/>
                <a:cs typeface="Arial" panose="020B0604020202020204" pitchFamily="34" charset="0"/>
              </a:rPr>
              <a:t>  Correlações com outros testes</a:t>
            </a:r>
          </a:p>
          <a:p>
            <a:pPr algn="just"/>
            <a:r>
              <a:rPr lang="pt-BR" altLang="pt-BR" sz="1100">
                <a:latin typeface="Arial" panose="020B0604020202020204" pitchFamily="34" charset="0"/>
                <a:cs typeface="Arial" panose="020B0604020202020204" pitchFamily="34" charset="0"/>
              </a:rPr>
              <a:t>  Validade convergente – discriminante</a:t>
            </a:r>
          </a:p>
          <a:p>
            <a:pPr algn="just"/>
            <a:r>
              <a:rPr lang="pt-BR" altLang="pt-BR" sz="1100">
                <a:latin typeface="Arial" panose="020B0604020202020204" pitchFamily="34" charset="0"/>
                <a:cs typeface="Arial" panose="020B0604020202020204" pitchFamily="34" charset="0"/>
              </a:rPr>
              <a:t>  Intervenções experimentais  </a:t>
            </a:r>
          </a:p>
          <a:p>
            <a:pPr algn="just"/>
            <a:r>
              <a:rPr lang="pt-BR" altLang="pt-BR" sz="1100">
                <a:latin typeface="Arial" panose="020B0604020202020204" pitchFamily="34" charset="0"/>
                <a:cs typeface="Arial" panose="020B0604020202020204" pitchFamily="34" charset="0"/>
              </a:rPr>
              <a:t>  Modelagem de equação estrutural</a:t>
            </a:r>
          </a:p>
        </p:txBody>
      </p:sp>
      <p:sp>
        <p:nvSpPr>
          <p:cNvPr id="5135" name="Rectangle 15">
            <a:extLst>
              <a:ext uri="{FF2B5EF4-FFF2-40B4-BE49-F238E27FC236}">
                <a16:creationId xmlns:a16="http://schemas.microsoft.com/office/drawing/2014/main" id="{8BC5773A-DB71-744A-AC9D-92D8ED5D63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33601" y="3962400"/>
            <a:ext cx="2373313" cy="204788"/>
          </a:xfrm>
          <a:prstGeom prst="rect">
            <a:avLst/>
          </a:prstGeom>
          <a:solidFill>
            <a:schemeClr val="hlink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pt-BR" altLang="pt-BR" sz="1100">
                <a:latin typeface="Arial" panose="020B0604020202020204" pitchFamily="34" charset="0"/>
                <a:cs typeface="Arial" panose="020B0604020202020204" pitchFamily="34" charset="0"/>
              </a:rPr>
              <a:t>Psicologia Cognitiva </a:t>
            </a:r>
          </a:p>
        </p:txBody>
      </p:sp>
      <p:cxnSp>
        <p:nvCxnSpPr>
          <p:cNvPr id="5136" name="AutoShape 16">
            <a:extLst>
              <a:ext uri="{FF2B5EF4-FFF2-40B4-BE49-F238E27FC236}">
                <a16:creationId xmlns:a16="http://schemas.microsoft.com/office/drawing/2014/main" id="{FE64E8BD-3FD0-DC45-B837-C49A9FCCA634}"/>
              </a:ext>
            </a:extLst>
          </p:cNvPr>
          <p:cNvCxnSpPr>
            <a:cxnSpLocks noChangeShapeType="1"/>
            <a:stCxn id="5135" idx="3"/>
            <a:endCxn id="5131" idx="2"/>
          </p:cNvCxnSpPr>
          <p:nvPr/>
        </p:nvCxnSpPr>
        <p:spPr bwMode="auto">
          <a:xfrm flipV="1">
            <a:off x="4506914" y="3186114"/>
            <a:ext cx="2274887" cy="879475"/>
          </a:xfrm>
          <a:prstGeom prst="curvedConnector3">
            <a:avLst>
              <a:gd name="adj1" fmla="val 49963"/>
            </a:avLst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137" name="AutoShape 17">
            <a:extLst>
              <a:ext uri="{FF2B5EF4-FFF2-40B4-BE49-F238E27FC236}">
                <a16:creationId xmlns:a16="http://schemas.microsoft.com/office/drawing/2014/main" id="{BD0F40E4-1A44-9D40-92BE-9E9956EFA8E8}"/>
              </a:ext>
            </a:extLst>
          </p:cNvPr>
          <p:cNvCxnSpPr>
            <a:cxnSpLocks noChangeShapeType="1"/>
            <a:stCxn id="5133" idx="3"/>
            <a:endCxn id="5130" idx="2"/>
          </p:cNvCxnSpPr>
          <p:nvPr/>
        </p:nvCxnSpPr>
        <p:spPr bwMode="auto">
          <a:xfrm flipV="1">
            <a:off x="4506914" y="2414588"/>
            <a:ext cx="2351087" cy="1357312"/>
          </a:xfrm>
          <a:prstGeom prst="curvedConnector3">
            <a:avLst>
              <a:gd name="adj1" fmla="val 49968"/>
            </a:avLst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138" name="AutoShape 18">
            <a:extLst>
              <a:ext uri="{FF2B5EF4-FFF2-40B4-BE49-F238E27FC236}">
                <a16:creationId xmlns:a16="http://schemas.microsoft.com/office/drawing/2014/main" id="{5030AC5B-F108-6B4A-A240-0FA6E77E49F8}"/>
              </a:ext>
            </a:extLst>
          </p:cNvPr>
          <p:cNvCxnSpPr>
            <a:cxnSpLocks noChangeShapeType="1"/>
            <a:stCxn id="5127" idx="3"/>
            <a:endCxn id="5128" idx="2"/>
          </p:cNvCxnSpPr>
          <p:nvPr/>
        </p:nvCxnSpPr>
        <p:spPr bwMode="auto">
          <a:xfrm flipV="1">
            <a:off x="4495800" y="1576388"/>
            <a:ext cx="2133600" cy="76200"/>
          </a:xfrm>
          <a:prstGeom prst="curvedConnector3">
            <a:avLst>
              <a:gd name="adj1" fmla="val 50000"/>
            </a:avLst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139" name="AutoShape 19">
            <a:extLst>
              <a:ext uri="{FF2B5EF4-FFF2-40B4-BE49-F238E27FC236}">
                <a16:creationId xmlns:a16="http://schemas.microsoft.com/office/drawing/2014/main" id="{B1C7FA59-5FFE-864A-95D9-1F7E6A4BF931}"/>
              </a:ext>
            </a:extLst>
          </p:cNvPr>
          <p:cNvCxnSpPr>
            <a:cxnSpLocks noChangeShapeType="1"/>
            <a:stCxn id="5125" idx="3"/>
            <a:endCxn id="5126" idx="2"/>
          </p:cNvCxnSpPr>
          <p:nvPr/>
        </p:nvCxnSpPr>
        <p:spPr bwMode="auto">
          <a:xfrm>
            <a:off x="4518025" y="809625"/>
            <a:ext cx="2279650" cy="71438"/>
          </a:xfrm>
          <a:prstGeom prst="curvedConnector3">
            <a:avLst>
              <a:gd name="adj1" fmla="val 50000"/>
            </a:avLst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140" name="AutoShape 20">
            <a:extLst>
              <a:ext uri="{FF2B5EF4-FFF2-40B4-BE49-F238E27FC236}">
                <a16:creationId xmlns:a16="http://schemas.microsoft.com/office/drawing/2014/main" id="{154298BC-0B13-104F-9D5D-EB16C5396777}"/>
              </a:ext>
            </a:extLst>
          </p:cNvPr>
          <p:cNvCxnSpPr>
            <a:cxnSpLocks noChangeShapeType="1"/>
            <a:stCxn id="5134" idx="3"/>
            <a:endCxn id="5128" idx="2"/>
          </p:cNvCxnSpPr>
          <p:nvPr/>
        </p:nvCxnSpPr>
        <p:spPr bwMode="auto">
          <a:xfrm flipV="1">
            <a:off x="4506914" y="1576388"/>
            <a:ext cx="2122487" cy="1624012"/>
          </a:xfrm>
          <a:prstGeom prst="curvedConnector3">
            <a:avLst>
              <a:gd name="adj1" fmla="val 49963"/>
            </a:avLst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141" name="Text Box 21">
            <a:extLst>
              <a:ext uri="{FF2B5EF4-FFF2-40B4-BE49-F238E27FC236}">
                <a16:creationId xmlns:a16="http://schemas.microsoft.com/office/drawing/2014/main" id="{A459B617-9025-E748-8D7F-6902490357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14600" y="152400"/>
            <a:ext cx="1760418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pt-BR" altLang="pt-BR" sz="1100">
                <a:latin typeface="Arial" panose="020B0604020202020204" pitchFamily="34" charset="0"/>
                <a:cs typeface="Arial" panose="020B0604020202020204" pitchFamily="34" charset="0"/>
              </a:rPr>
              <a:t>Anastasi &amp; Urbina (1997)</a:t>
            </a:r>
            <a:endParaRPr lang="en-US" altLang="pt-BR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42" name="Text Box 22">
            <a:extLst>
              <a:ext uri="{FF2B5EF4-FFF2-40B4-BE49-F238E27FC236}">
                <a16:creationId xmlns:a16="http://schemas.microsoft.com/office/drawing/2014/main" id="{713DAB2E-9624-B948-B3D3-F0BA69B086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34201" y="228600"/>
            <a:ext cx="1949573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pt-BR" altLang="pt-BR" sz="1100">
                <a:latin typeface="Arial" panose="020B0604020202020204" pitchFamily="34" charset="0"/>
                <a:cs typeface="Arial" panose="020B0604020202020204" pitchFamily="34" charset="0"/>
              </a:rPr>
              <a:t>AERA, APA e NCME (1999)</a:t>
            </a:r>
            <a:endParaRPr lang="en-US" altLang="pt-BR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5160" name="Group 40">
            <a:extLst>
              <a:ext uri="{FF2B5EF4-FFF2-40B4-BE49-F238E27FC236}">
                <a16:creationId xmlns:a16="http://schemas.microsoft.com/office/drawing/2014/main" id="{4DC4E488-B387-554E-ABCC-C88A4E3FC42A}"/>
              </a:ext>
            </a:extLst>
          </p:cNvPr>
          <p:cNvGrpSpPr>
            <a:grpSpLocks/>
          </p:cNvGrpSpPr>
          <p:nvPr/>
        </p:nvGrpSpPr>
        <p:grpSpPr bwMode="auto">
          <a:xfrm>
            <a:off x="7010400" y="4495800"/>
            <a:ext cx="1676400" cy="838200"/>
            <a:chOff x="3696" y="3024"/>
            <a:chExt cx="1056" cy="528"/>
          </a:xfrm>
        </p:grpSpPr>
        <p:sp>
          <p:nvSpPr>
            <p:cNvPr id="5157" name="Rectangle 37">
              <a:extLst>
                <a:ext uri="{FF2B5EF4-FFF2-40B4-BE49-F238E27FC236}">
                  <a16:creationId xmlns:a16="http://schemas.microsoft.com/office/drawing/2014/main" id="{51235D0A-12F1-C248-8A01-87D9EBAD38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96" y="3024"/>
              <a:ext cx="1056" cy="528"/>
            </a:xfrm>
            <a:prstGeom prst="rect">
              <a:avLst/>
            </a:prstGeom>
            <a:solidFill>
              <a:srgbClr val="666699"/>
            </a:solidFill>
            <a:ln w="9525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endParaRPr lang="en-US" altLang="pt-BR" sz="1100" b="1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endParaRPr lang="en-US" altLang="pt-BR" sz="11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158" name="Rectangle 38">
              <a:extLst>
                <a:ext uri="{FF2B5EF4-FFF2-40B4-BE49-F238E27FC236}">
                  <a16:creationId xmlns:a16="http://schemas.microsoft.com/office/drawing/2014/main" id="{FDD43BFD-3199-D748-89F2-401FC197B5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96" y="3120"/>
              <a:ext cx="1056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lang="pt-BR" altLang="pt-BR" sz="1100" b="1" dirty="0">
                  <a:latin typeface="Arial" panose="020B0604020202020204" pitchFamily="34" charset="0"/>
                  <a:cs typeface="Arial" panose="020B0604020202020204" pitchFamily="34" charset="0"/>
                </a:rPr>
                <a:t>Método de Análise de dados</a:t>
              </a:r>
              <a:endParaRPr lang="en-US" altLang="pt-BR" sz="11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5161" name="Group 41">
            <a:extLst>
              <a:ext uri="{FF2B5EF4-FFF2-40B4-BE49-F238E27FC236}">
                <a16:creationId xmlns:a16="http://schemas.microsoft.com/office/drawing/2014/main" id="{B89A83C9-B8B1-4747-89E3-BAC7C4F17A0E}"/>
              </a:ext>
            </a:extLst>
          </p:cNvPr>
          <p:cNvGrpSpPr>
            <a:grpSpLocks/>
          </p:cNvGrpSpPr>
          <p:nvPr/>
        </p:nvGrpSpPr>
        <p:grpSpPr bwMode="auto">
          <a:xfrm>
            <a:off x="2514600" y="5410201"/>
            <a:ext cx="1676400" cy="838200"/>
            <a:chOff x="3696" y="3024"/>
            <a:chExt cx="1056" cy="528"/>
          </a:xfrm>
        </p:grpSpPr>
        <p:sp>
          <p:nvSpPr>
            <p:cNvPr id="5162" name="Rectangle 42">
              <a:extLst>
                <a:ext uri="{FF2B5EF4-FFF2-40B4-BE49-F238E27FC236}">
                  <a16:creationId xmlns:a16="http://schemas.microsoft.com/office/drawing/2014/main" id="{D77EEAB4-CBA0-9747-99A1-31E08A85DC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96" y="3024"/>
              <a:ext cx="1056" cy="528"/>
            </a:xfrm>
            <a:prstGeom prst="rect">
              <a:avLst/>
            </a:prstGeom>
            <a:solidFill>
              <a:srgbClr val="0000FF"/>
            </a:solidFill>
            <a:ln w="9525" algn="ctr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endParaRPr lang="en-US" altLang="pt-BR" sz="1100" b="1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endParaRPr lang="en-US" altLang="pt-BR" sz="11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163" name="Rectangle 43">
              <a:extLst>
                <a:ext uri="{FF2B5EF4-FFF2-40B4-BE49-F238E27FC236}">
                  <a16:creationId xmlns:a16="http://schemas.microsoft.com/office/drawing/2014/main" id="{19FA683D-3792-774B-86B9-08EA6D7ADB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96" y="3120"/>
              <a:ext cx="1056" cy="27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lang="pt-BR" altLang="pt-BR" sz="1100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Delineamaento</a:t>
              </a:r>
              <a:r>
                <a:rPr lang="pt-BR" altLang="pt-BR" sz="1100" b="1" dirty="0">
                  <a:latin typeface="Arial" panose="020B0604020202020204" pitchFamily="34" charset="0"/>
                  <a:cs typeface="Arial" panose="020B0604020202020204" pitchFamily="34" charset="0"/>
                </a:rPr>
                <a:t> de pesquisa</a:t>
              </a:r>
              <a:endParaRPr lang="en-US" altLang="pt-BR" sz="11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5165" name="AutoShape 45">
            <a:extLst>
              <a:ext uri="{FF2B5EF4-FFF2-40B4-BE49-F238E27FC236}">
                <a16:creationId xmlns:a16="http://schemas.microsoft.com/office/drawing/2014/main" id="{1B4B7D7B-8923-8942-ACBE-E14DC5F9FDB4}"/>
              </a:ext>
            </a:extLst>
          </p:cNvPr>
          <p:cNvCxnSpPr>
            <a:cxnSpLocks noChangeShapeType="1"/>
            <a:stCxn id="5163" idx="1"/>
          </p:cNvCxnSpPr>
          <p:nvPr/>
        </p:nvCxnSpPr>
        <p:spPr bwMode="auto">
          <a:xfrm rot="10800000">
            <a:off x="2209800" y="3276604"/>
            <a:ext cx="304800" cy="2501105"/>
          </a:xfrm>
          <a:prstGeom prst="curvedConnector2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166" name="AutoShape 46">
            <a:extLst>
              <a:ext uri="{FF2B5EF4-FFF2-40B4-BE49-F238E27FC236}">
                <a16:creationId xmlns:a16="http://schemas.microsoft.com/office/drawing/2014/main" id="{A7C613D8-3611-8641-9602-05577BD9E731}"/>
              </a:ext>
            </a:extLst>
          </p:cNvPr>
          <p:cNvCxnSpPr>
            <a:cxnSpLocks noChangeShapeType="1"/>
            <a:stCxn id="5157" idx="1"/>
          </p:cNvCxnSpPr>
          <p:nvPr/>
        </p:nvCxnSpPr>
        <p:spPr bwMode="auto">
          <a:xfrm rot="10800000">
            <a:off x="4038600" y="3810000"/>
            <a:ext cx="2971800" cy="1104900"/>
          </a:xfrm>
          <a:prstGeom prst="curvedConnector3">
            <a:avLst>
              <a:gd name="adj1" fmla="val 50000"/>
            </a:avLst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167" name="AutoShape 47">
            <a:extLst>
              <a:ext uri="{FF2B5EF4-FFF2-40B4-BE49-F238E27FC236}">
                <a16:creationId xmlns:a16="http://schemas.microsoft.com/office/drawing/2014/main" id="{FEE567B8-DD66-6F4A-B1CE-258E194D8DFA}"/>
              </a:ext>
            </a:extLst>
          </p:cNvPr>
          <p:cNvCxnSpPr>
            <a:cxnSpLocks noChangeShapeType="1"/>
            <a:stCxn id="5158" idx="1"/>
          </p:cNvCxnSpPr>
          <p:nvPr/>
        </p:nvCxnSpPr>
        <p:spPr bwMode="auto">
          <a:xfrm rot="10800000">
            <a:off x="4267200" y="3505205"/>
            <a:ext cx="2743200" cy="1358102"/>
          </a:xfrm>
          <a:prstGeom prst="curvedConnector3">
            <a:avLst>
              <a:gd name="adj1" fmla="val 50000"/>
            </a:avLst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168" name="AutoShape 48">
            <a:extLst>
              <a:ext uri="{FF2B5EF4-FFF2-40B4-BE49-F238E27FC236}">
                <a16:creationId xmlns:a16="http://schemas.microsoft.com/office/drawing/2014/main" id="{07A15F15-84C6-1F40-B68E-925016FC0E40}"/>
              </a:ext>
            </a:extLst>
          </p:cNvPr>
          <p:cNvCxnSpPr>
            <a:cxnSpLocks noChangeShapeType="1"/>
            <a:stCxn id="5158" idx="1"/>
          </p:cNvCxnSpPr>
          <p:nvPr/>
        </p:nvCxnSpPr>
        <p:spPr bwMode="auto">
          <a:xfrm rot="10800000">
            <a:off x="4114800" y="2971805"/>
            <a:ext cx="2895600" cy="1891502"/>
          </a:xfrm>
          <a:prstGeom prst="curvedConnector3">
            <a:avLst>
              <a:gd name="adj1" fmla="val 50000"/>
            </a:avLst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169" name="Line 49">
            <a:extLst>
              <a:ext uri="{FF2B5EF4-FFF2-40B4-BE49-F238E27FC236}">
                <a16:creationId xmlns:a16="http://schemas.microsoft.com/office/drawing/2014/main" id="{2CBE0F31-2655-D244-8956-32DF9DB3AD1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286000" y="3124200"/>
            <a:ext cx="0" cy="30480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70" name="Line 50">
            <a:extLst>
              <a:ext uri="{FF2B5EF4-FFF2-40B4-BE49-F238E27FC236}">
                <a16:creationId xmlns:a16="http://schemas.microsoft.com/office/drawing/2014/main" id="{188874A3-392A-104B-B745-5CCADB7DBF76}"/>
              </a:ext>
            </a:extLst>
          </p:cNvPr>
          <p:cNvSpPr>
            <a:spLocks noChangeShapeType="1"/>
          </p:cNvSpPr>
          <p:nvPr/>
        </p:nvSpPr>
        <p:spPr bwMode="auto">
          <a:xfrm>
            <a:off x="4038600" y="2895600"/>
            <a:ext cx="76200" cy="22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1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03795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Íon - Sala da Diretoria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606</Words>
  <Application>Microsoft Macintosh PowerPoint</Application>
  <PresentationFormat>Widescreen</PresentationFormat>
  <Paragraphs>145</Paragraphs>
  <Slides>15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15</vt:i4>
      </vt:variant>
    </vt:vector>
  </HeadingPairs>
  <TitlesOfParts>
    <vt:vector size="20" baseType="lpstr">
      <vt:lpstr>Arial</vt:lpstr>
      <vt:lpstr>Century Gothic</vt:lpstr>
      <vt:lpstr>Times New Roman</vt:lpstr>
      <vt:lpstr>Wingdings 3</vt:lpstr>
      <vt:lpstr>Íon - Sala da Diretoria</vt:lpstr>
      <vt:lpstr>Metodologia</vt:lpstr>
      <vt:lpstr>Apresentação do PowerPoint</vt:lpstr>
      <vt:lpstr>Apresentação do PowerPoint</vt:lpstr>
      <vt:lpstr>Tipos de estudos observacionais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Método</vt:lpstr>
      <vt:lpstr>Método</vt:lpstr>
      <vt:lpstr>Método</vt:lpstr>
      <vt:lpstr>COVID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Métodologia</dc:title>
  <dc:creator>Ricardo Primi</dc:creator>
  <cp:lastModifiedBy>Ricardo Primi</cp:lastModifiedBy>
  <cp:revision>5</cp:revision>
  <dcterms:created xsi:type="dcterms:W3CDTF">2020-09-21T05:34:58Z</dcterms:created>
  <dcterms:modified xsi:type="dcterms:W3CDTF">2022-09-27T11:51:02Z</dcterms:modified>
</cp:coreProperties>
</file>

<file path=docProps/thumbnail.jpeg>
</file>